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sldIdLst>
    <p:sldId id="256" r:id="rId2"/>
    <p:sldId id="282" r:id="rId3"/>
    <p:sldId id="258" r:id="rId4"/>
    <p:sldId id="259" r:id="rId5"/>
    <p:sldId id="260" r:id="rId6"/>
    <p:sldId id="261" r:id="rId7"/>
    <p:sldId id="266" r:id="rId8"/>
    <p:sldId id="279" r:id="rId9"/>
    <p:sldId id="267" r:id="rId10"/>
    <p:sldId id="280" r:id="rId11"/>
    <p:sldId id="270" r:id="rId12"/>
    <p:sldId id="272" r:id="rId13"/>
    <p:sldId id="291" r:id="rId14"/>
    <p:sldId id="283" r:id="rId15"/>
    <p:sldId id="268" r:id="rId16"/>
    <p:sldId id="269" r:id="rId17"/>
    <p:sldId id="263" r:id="rId18"/>
    <p:sldId id="274" r:id="rId19"/>
    <p:sldId id="275" r:id="rId20"/>
    <p:sldId id="276" r:id="rId21"/>
    <p:sldId id="277" r:id="rId22"/>
    <p:sldId id="284" r:id="rId23"/>
    <p:sldId id="295" r:id="rId24"/>
    <p:sldId id="292" r:id="rId25"/>
    <p:sldId id="281" r:id="rId26"/>
    <p:sldId id="294" r:id="rId27"/>
    <p:sldId id="293" r:id="rId28"/>
    <p:sldId id="285" r:id="rId29"/>
    <p:sldId id="271" r:id="rId30"/>
    <p:sldId id="286" r:id="rId31"/>
    <p:sldId id="287" r:id="rId32"/>
    <p:sldId id="288" r:id="rId33"/>
    <p:sldId id="289" r:id="rId34"/>
    <p:sldId id="290" r:id="rId3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01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40" userDrawn="1">
          <p15:clr>
            <a:srgbClr val="A4A3A4"/>
          </p15:clr>
        </p15:guide>
        <p15:guide id="4" orient="horz" pos="14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57" autoAdjust="0"/>
  </p:normalViewPr>
  <p:slideViewPr>
    <p:cSldViewPr snapToGrid="0" showGuides="1">
      <p:cViewPr varScale="1">
        <p:scale>
          <a:sx n="106" d="100"/>
          <a:sy n="106" d="100"/>
        </p:scale>
        <p:origin x="732" y="108"/>
      </p:cViewPr>
      <p:guideLst>
        <p:guide orient="horz" pos="4201"/>
        <p:guide pos="3840"/>
        <p:guide pos="3940"/>
        <p:guide orient="horz" pos="14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jpg>
</file>

<file path=ppt/media/image27.jp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779F42-DD14-4D5C-8549-9510C86254B5}" type="datetimeFigureOut">
              <a:rPr lang="it-IT" smtClean="0"/>
              <a:t>03/05/2024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AFEA3-425D-40C0-A322-B2B7CF532D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72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9A6DA4D2-7989-4D0E-8570-4B4476DE4BD6}"/>
              </a:ext>
            </a:extLst>
          </p:cNvPr>
          <p:cNvSpPr/>
          <p:nvPr userDrawn="1"/>
        </p:nvSpPr>
        <p:spPr>
          <a:xfrm rot="5400000">
            <a:off x="4911276" y="-3474588"/>
            <a:ext cx="2387600" cy="1158150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9107302-2C79-481F-AB74-E74272236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4325" y="1122363"/>
            <a:ext cx="1158150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FACD9A3-3602-4D8B-960F-167C645131BD}"/>
              </a:ext>
            </a:extLst>
          </p:cNvPr>
          <p:cNvSpPr/>
          <p:nvPr userDrawn="1"/>
        </p:nvSpPr>
        <p:spPr>
          <a:xfrm rot="5400000">
            <a:off x="5577681" y="-1670394"/>
            <a:ext cx="1036638" cy="115815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465732E-72CC-4F10-AC81-16E5AEE9CE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4325" y="3602038"/>
            <a:ext cx="11572425" cy="10366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46665CE-2769-4150-A59E-26810D5613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0DB5D1-F6D9-4B52-A2F1-C27D2D2DC6A2}" type="datetime1">
              <a:rPr lang="it-IT" smtClean="0"/>
              <a:t>03/05/2024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7410C94-F7C2-4FE8-950E-908942B76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7A38435-0505-4D9C-9AF1-9C7D3E768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8463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AD6F46-872E-4401-8BF1-980E98282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C7CE828-1F54-4652-B3CB-1AFC4D1EBA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3634CCE-8575-4424-B7A1-07A21DEB5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3538C10-8B0A-47B2-8508-EFE295471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94B2A1-BD08-45F9-8705-42121879733C}" type="datetime1">
              <a:rPr lang="it-IT" smtClean="0"/>
              <a:t>03/05/2024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E34EB06-9330-4385-AF42-7C99A8B0B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2AD9D20-E2C6-43EB-9D87-61A54FB2E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382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86B634-333A-4B3F-BC1A-87456CAD5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7CDFEEB-81C6-4FE0-8947-2BF1A1D29E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3758C11-45F3-4843-839E-51E925852D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E53862-8ACF-41FA-9D40-5922D854D0B3}" type="datetime1">
              <a:rPr lang="it-IT" smtClean="0"/>
              <a:t>03/05/2024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CE38666-8033-46FD-9322-957B43BF3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0112152-9BC1-4F23-91DE-37318E661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6392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435B060-4205-47FC-9DDC-953878D070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A6BC9EB-0722-41C2-B744-AFEA2AF27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4BC049A-B079-4A04-911B-FB9416CD6F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7BA5C9-5B22-4351-B1D5-7A42C19F13A7}" type="datetime1">
              <a:rPr lang="it-IT" smtClean="0"/>
              <a:t>03/05/2024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D6BB2F-978F-402D-B653-C90C98099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58A322-61C8-4146-915D-A6C3A0DC1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942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9A6DA4D2-7989-4D0E-8570-4B4476DE4BD6}"/>
              </a:ext>
            </a:extLst>
          </p:cNvPr>
          <p:cNvSpPr/>
          <p:nvPr userDrawn="1"/>
        </p:nvSpPr>
        <p:spPr>
          <a:xfrm rot="5400000">
            <a:off x="1458249" y="-880501"/>
            <a:ext cx="3960593" cy="669823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9107302-2C79-481F-AB74-E74272236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522" y="753473"/>
            <a:ext cx="6478424" cy="2613981"/>
          </a:xfr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FACD9A3-3602-4D8B-960F-167C645131BD}"/>
              </a:ext>
            </a:extLst>
          </p:cNvPr>
          <p:cNvSpPr/>
          <p:nvPr userDrawn="1"/>
        </p:nvSpPr>
        <p:spPr>
          <a:xfrm rot="5400000">
            <a:off x="8318119" y="2169523"/>
            <a:ext cx="2321167" cy="517423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465732E-72CC-4F10-AC81-16E5AEE9CE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0481" y="3954588"/>
            <a:ext cx="4976446" cy="15435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46665CE-2769-4150-A59E-26810D5613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0DB5D1-F6D9-4B52-A2F1-C27D2D2DC6A2}" type="datetime1">
              <a:rPr lang="it-IT" smtClean="0"/>
              <a:t>03/05/2024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7410C94-F7C2-4FE8-950E-908942B76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7A38435-0505-4D9C-9AF1-9C7D3E768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5834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B57F950-AC8C-417B-A486-6639CF02C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020672"/>
            <a:ext cx="11662913" cy="5156291"/>
          </a:xfrm>
        </p:spPr>
        <p:txBody>
          <a:bodyPr/>
          <a:lstStyle>
            <a:lvl1pPr>
              <a:defRPr sz="2400">
                <a:latin typeface="Roboto Condensed Light" panose="02000000000000000000" pitchFamily="2" charset="0"/>
                <a:ea typeface="Roboto Condensed Light" panose="02000000000000000000" pitchFamily="2" charset="0"/>
              </a:defRPr>
            </a:lvl1pPr>
            <a:lvl2pPr>
              <a:defRPr sz="2000">
                <a:latin typeface="Roboto Condensed Light" panose="02000000000000000000" pitchFamily="2" charset="0"/>
                <a:ea typeface="Roboto Condensed Light" panose="02000000000000000000" pitchFamily="2" charset="0"/>
              </a:defRPr>
            </a:lvl2pPr>
            <a:lvl3pPr>
              <a:defRPr sz="1800">
                <a:latin typeface="Roboto Condensed Light" panose="02000000000000000000" pitchFamily="2" charset="0"/>
                <a:ea typeface="Roboto Condensed Light" panose="02000000000000000000" pitchFamily="2" charset="0"/>
              </a:defRPr>
            </a:lvl3pPr>
            <a:lvl4pPr>
              <a:defRPr>
                <a:latin typeface="Roboto Condensed Light" panose="02000000000000000000" pitchFamily="2" charset="0"/>
                <a:ea typeface="Roboto Condensed Light" panose="02000000000000000000" pitchFamily="2" charset="0"/>
              </a:defRPr>
            </a:lvl4pPr>
            <a:lvl5pPr>
              <a:defRPr>
                <a:latin typeface="Roboto Condensed Light" panose="02000000000000000000" pitchFamily="2" charset="0"/>
                <a:ea typeface="Roboto Condensed Light" panose="02000000000000000000" pitchFamily="2" charset="0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D2554501-0E3C-49F4-B676-DF106B51E62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40690" y="6262741"/>
            <a:ext cx="11115675" cy="433387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Roboto Condensed Light" panose="02000000000000000000" pitchFamily="2" charset="0"/>
                <a:ea typeface="Roboto Condensed Light" panose="02000000000000000000" pitchFamily="2" charset="0"/>
              </a:defRPr>
            </a:lvl1pPr>
          </a:lstStyle>
          <a:p>
            <a:pPr lvl="0"/>
            <a:r>
              <a:rPr lang="it-IT" dirty="0" err="1"/>
              <a:t>References</a:t>
            </a:r>
            <a:endParaRPr lang="it-IT" dirty="0"/>
          </a:p>
        </p:txBody>
      </p:sp>
      <p:sp>
        <p:nvSpPr>
          <p:cNvPr id="9" name="Titolo 8">
            <a:extLst>
              <a:ext uri="{FF2B5EF4-FFF2-40B4-BE49-F238E27FC236}">
                <a16:creationId xmlns:a16="http://schemas.microsoft.com/office/drawing/2014/main" id="{4B0FE6F0-F87F-4EF8-A157-1A3D373CCB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2913" y="222251"/>
            <a:ext cx="11662913" cy="687298"/>
          </a:xfrm>
        </p:spPr>
        <p:txBody>
          <a:bodyPr/>
          <a:lstStyle>
            <a:lvl1pPr>
              <a:defRPr sz="4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it-IT" dirty="0"/>
              <a:t>Title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D7623544-6BBC-4DC2-9676-E38B79CE5A81}"/>
              </a:ext>
            </a:extLst>
          </p:cNvPr>
          <p:cNvSpPr/>
          <p:nvPr userDrawn="1"/>
        </p:nvSpPr>
        <p:spPr>
          <a:xfrm>
            <a:off x="11441905" y="6288088"/>
            <a:ext cx="669580" cy="4333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BD02F8-2155-40EE-898E-E6C31A5B1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1905" y="6288088"/>
            <a:ext cx="669580" cy="433387"/>
          </a:xfrm>
          <a:ln>
            <a:noFill/>
          </a:ln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defRPr>
            </a:lvl1pPr>
          </a:lstStyle>
          <a:p>
            <a:fld id="{EAB430A7-3CA7-4B68-A358-CDC4EFF6F2F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AD7C0973-3899-4E9B-9B6D-5D58D1144E82}"/>
              </a:ext>
            </a:extLst>
          </p:cNvPr>
          <p:cNvSpPr/>
          <p:nvPr userDrawn="1"/>
        </p:nvSpPr>
        <p:spPr>
          <a:xfrm rot="5400000">
            <a:off x="9198549" y="3868074"/>
            <a:ext cx="5837329" cy="13617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57C4A9E2-7243-4C0F-A047-1F0E81DAC438}"/>
              </a:ext>
            </a:extLst>
          </p:cNvPr>
          <p:cNvSpPr/>
          <p:nvPr userDrawn="1"/>
        </p:nvSpPr>
        <p:spPr>
          <a:xfrm rot="5400000">
            <a:off x="11662440" y="386688"/>
            <a:ext cx="909548" cy="13617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6039B454-DCF3-440C-9FFC-8187E9829A47}"/>
              </a:ext>
            </a:extLst>
          </p:cNvPr>
          <p:cNvSpPr/>
          <p:nvPr userDrawn="1"/>
        </p:nvSpPr>
        <p:spPr>
          <a:xfrm rot="5400000">
            <a:off x="-845517" y="853457"/>
            <a:ext cx="1835152" cy="13617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71FCAC7A-F0D7-4D31-8FF3-4399247C717E}"/>
              </a:ext>
            </a:extLst>
          </p:cNvPr>
          <p:cNvSpPr/>
          <p:nvPr userDrawn="1"/>
        </p:nvSpPr>
        <p:spPr>
          <a:xfrm>
            <a:off x="8131175" y="6718567"/>
            <a:ext cx="3921124" cy="13617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D9BB412-6D8C-47B7-9215-2C7FC39D20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31175" y="6741319"/>
            <a:ext cx="3917949" cy="116681"/>
          </a:xfrm>
        </p:spPr>
        <p:txBody>
          <a:bodyPr anchor="ctr">
            <a:no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1C70566-6F43-8B3B-E791-D67228A1345D}"/>
              </a:ext>
            </a:extLst>
          </p:cNvPr>
          <p:cNvSpPr txBox="1"/>
          <p:nvPr userDrawn="1"/>
        </p:nvSpPr>
        <p:spPr>
          <a:xfrm>
            <a:off x="8131175" y="6675354"/>
            <a:ext cx="39179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Guido Borghi - Machine Learning and Data Mining 2023/2024 - DTM</a:t>
            </a:r>
            <a:endParaRPr lang="it-IT" sz="900" b="1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218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330993-1A29-4559-B642-F7560C0F2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0E8472A-5187-470F-BC7B-E628255E2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911F352-2193-432A-8F64-FBE7B268A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C1D42D-1B06-4E85-80D3-CF238715D62B}" type="datetime1">
              <a:rPr lang="it-IT" smtClean="0"/>
              <a:t>03/05/2024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98170D1-3322-408E-BBB0-2062B55CE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DF6336E-7716-482B-A787-A19964F1C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4991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DC5501-B2FD-4E55-BD1C-7C72614B3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0337323-C551-46DF-A31D-F2A709FAF9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EA40F92-E282-482D-9423-D185018E9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2A1F9B2-EB30-497E-9A45-D372943EFE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395687-E687-4890-AE02-6729A1F44E47}" type="datetime1">
              <a:rPr lang="it-IT" smtClean="0"/>
              <a:t>03/05/2024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A0A541-E08B-4528-A688-3EB131A97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0D0C9EB-8160-4EB2-9007-3C84647A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558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9B2DA5-BA74-4C9B-B1CB-C2369D5D9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F813F6E-DC66-420B-A572-7E0F5565C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D89F1C4-0D46-44F6-9441-D2E01DFD1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8EF2AD6-6A44-44C9-8A25-920D2EE461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03BB564-1AFC-43CA-84B2-62160C1825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8F7579D-467B-4E11-A028-C5EA973C67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220CA2-C6D0-4355-BE5E-79C0FFBD80D8}" type="datetime1">
              <a:rPr lang="it-IT" smtClean="0"/>
              <a:t>03/05/2024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11FD0B4-7C5E-4E18-96BE-66D6802F9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1E4F6AC-F0B4-4801-B493-37E6462CF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16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C93010-6C02-4735-8092-36E2D7575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3557AFA-1129-4F29-834B-A22853EFC8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2112A4-6EDD-449A-8626-5133ECBE2389}" type="datetime1">
              <a:rPr lang="it-IT" smtClean="0"/>
              <a:t>03/05/2024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3A9FDEF-A59B-401B-AAD5-915276F4E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ED1880D-B92B-4F9C-90F2-280FF008C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7855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05A9B646-17C5-4A5C-A79C-68A55D5214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E5EAB64-C0E5-47EA-BC9A-5D861A0E9603}" type="datetime1">
              <a:rPr lang="it-IT" smtClean="0"/>
              <a:t>03/05/2024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534B28C-F696-482A-B2EB-B4A5167CF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9FBAB0-293F-47CC-826B-E8CC3BA0E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7713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606A25-5C6E-48A3-A6B3-1F1BD3035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4CD823-F4AB-4B70-A606-CA3A3F2B4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64D76C-9E3F-43D7-BC7A-FEABFF915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55E0C25-BDCF-4E30-AE02-656E86525F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5AFEB3-97E8-4211-96F4-0B170A485580}" type="datetime1">
              <a:rPr lang="it-IT" smtClean="0"/>
              <a:t>03/05/2024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ABC237E-6A78-45CF-B7EC-44818326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CDFBD0C-CA5F-48C6-8F23-8467AD6FC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8233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C83B05E2-1665-4F53-AE02-146FB4667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13" y="365126"/>
            <a:ext cx="11662913" cy="6872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B3DD07E-C596-43DB-9E74-746FBD476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2913" y="1224951"/>
            <a:ext cx="11662913" cy="4952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2876ED7-CB52-4042-B87A-FB5AD19E8B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1810" y="6356350"/>
            <a:ext cx="8540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430A7-3CA7-4B68-A358-CDC4EFF6F2F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045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Condensed Light" panose="02000000000000000000" pitchFamily="2" charset="0"/>
          <a:ea typeface="Roboto Condensed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Condensed Light" panose="02000000000000000000" pitchFamily="2" charset="0"/>
          <a:ea typeface="Roboto Condensed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Condensed Light" panose="02000000000000000000" pitchFamily="2" charset="0"/>
          <a:ea typeface="Roboto Condensed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 Light" panose="02000000000000000000" pitchFamily="2" charset="0"/>
          <a:ea typeface="Roboto Condensed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 Light" panose="02000000000000000000" pitchFamily="2" charset="0"/>
          <a:ea typeface="Roboto Condensed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turk.com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en.wikipedia.org/wiki/Color_space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41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12" Type="http://schemas.openxmlformats.org/officeDocument/2006/relationships/image" Target="../media/image4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png"/><Relationship Id="rId4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vlomonaco.github.io/core50/" TargetMode="External"/><Relationship Id="rId2" Type="http://schemas.openxmlformats.org/officeDocument/2006/relationships/hyperlink" Target="https://aimagelab.ing.unimore.it/imagelab/datasets.asp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medium.datadriveninvestor.com/kaggle-data-science-platform-alternatives-for-competitions-and-research-cbe051596e62" TargetMode="External"/><Relationship Id="rId5" Type="http://schemas.openxmlformats.org/officeDocument/2006/relationships/hyperlink" Target="https://www.kaggle.com/datasets" TargetMode="External"/><Relationship Id="rId4" Type="http://schemas.openxmlformats.org/officeDocument/2006/relationships/hyperlink" Target="https://www.image-net.org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aimagelab.ing.unimore.it/imagelab/page.asp?IdPage=37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DB06FB-1F22-4270-A3CB-BD61F1B025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2</a:t>
            </a:r>
            <a:br>
              <a:rPr lang="it-IT" dirty="0"/>
            </a:br>
            <a:r>
              <a:rPr lang="it-IT" dirty="0"/>
              <a:t>Data </a:t>
            </a:r>
            <a:r>
              <a:rPr lang="it-IT" dirty="0" err="1"/>
              <a:t>Acquisition</a:t>
            </a:r>
            <a:r>
              <a:rPr lang="it-IT" dirty="0"/>
              <a:t> and </a:t>
            </a:r>
            <a:br>
              <a:rPr lang="it-IT" dirty="0"/>
            </a:br>
            <a:r>
              <a:rPr lang="it-IT" dirty="0"/>
              <a:t>Processing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D7F9F73-7AB5-405B-8928-6BC0957E76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/>
              <a:t>Guido Borghi, PhD</a:t>
            </a:r>
          </a:p>
          <a:p>
            <a:r>
              <a:rPr lang="it-IT" sz="1800"/>
              <a:t>guido.borghi@unibo.it</a:t>
            </a:r>
            <a:endParaRPr lang="it-IT" sz="1800" dirty="0"/>
          </a:p>
        </p:txBody>
      </p:sp>
      <p:pic>
        <p:nvPicPr>
          <p:cNvPr id="1026" name="Picture 2" descr="Logo University of Bologna - for Zaky">
            <a:extLst>
              <a:ext uri="{FF2B5EF4-FFF2-40B4-BE49-F238E27FC236}">
                <a16:creationId xmlns:a16="http://schemas.microsoft.com/office/drawing/2014/main" id="{516FCB5D-009A-44E2-9FE9-24437230F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" y="5725675"/>
            <a:ext cx="4733359" cy="97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A68B0A9-3521-45A4-BDBE-FBCD78EF8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4769" y="5708140"/>
            <a:ext cx="2852720" cy="1002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8049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F3CE33ED-843D-4A56-B786-EF844BCC99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9265" y="1020763"/>
            <a:ext cx="7949971" cy="5156200"/>
          </a:xfr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3BFCFE3-6E46-4675-BBD8-8F74AA91866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https://www.mturk.com/</a:t>
            </a:r>
            <a:r>
              <a:rPr lang="en-US" dirty="0"/>
              <a:t> </a:t>
            </a:r>
            <a:endParaRPr lang="it-IT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4424F320-17E3-4891-9229-15E529FD2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Amazon </a:t>
            </a:r>
            <a:r>
              <a:rPr lang="it-IT" dirty="0" err="1"/>
              <a:t>Mechanical</a:t>
            </a:r>
            <a:r>
              <a:rPr lang="it-IT" dirty="0"/>
              <a:t> </a:t>
            </a:r>
            <a:r>
              <a:rPr lang="it-IT" dirty="0" err="1"/>
              <a:t>Turk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6481C44-6C42-441E-9E3F-EB2D94FEB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10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49328A8-CD9B-4132-9EAF-5CB7B37958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5F06B3B2-BA86-00F4-C369-DC3659C93E85}"/>
              </a:ext>
            </a:extLst>
          </p:cNvPr>
          <p:cNvSpPr/>
          <p:nvPr/>
        </p:nvSpPr>
        <p:spPr>
          <a:xfrm rot="834796">
            <a:off x="8142608" y="3248656"/>
            <a:ext cx="1424402" cy="1153554"/>
          </a:xfrm>
          <a:custGeom>
            <a:avLst/>
            <a:gdLst>
              <a:gd name="connsiteX0" fmla="*/ 0 w 1424402"/>
              <a:gd name="connsiteY0" fmla="*/ 0 h 1153554"/>
              <a:gd name="connsiteX1" fmla="*/ 474801 w 1424402"/>
              <a:gd name="connsiteY1" fmla="*/ 0 h 1153554"/>
              <a:gd name="connsiteX2" fmla="*/ 978089 w 1424402"/>
              <a:gd name="connsiteY2" fmla="*/ 0 h 1153554"/>
              <a:gd name="connsiteX3" fmla="*/ 1424402 w 1424402"/>
              <a:gd name="connsiteY3" fmla="*/ 0 h 1153554"/>
              <a:gd name="connsiteX4" fmla="*/ 1424402 w 1424402"/>
              <a:gd name="connsiteY4" fmla="*/ 565241 h 1153554"/>
              <a:gd name="connsiteX5" fmla="*/ 1424402 w 1424402"/>
              <a:gd name="connsiteY5" fmla="*/ 1153554 h 1153554"/>
              <a:gd name="connsiteX6" fmla="*/ 949601 w 1424402"/>
              <a:gd name="connsiteY6" fmla="*/ 1153554 h 1153554"/>
              <a:gd name="connsiteX7" fmla="*/ 446313 w 1424402"/>
              <a:gd name="connsiteY7" fmla="*/ 1153554 h 1153554"/>
              <a:gd name="connsiteX8" fmla="*/ 0 w 1424402"/>
              <a:gd name="connsiteY8" fmla="*/ 1153554 h 1153554"/>
              <a:gd name="connsiteX9" fmla="*/ 0 w 1424402"/>
              <a:gd name="connsiteY9" fmla="*/ 611384 h 1153554"/>
              <a:gd name="connsiteX10" fmla="*/ 0 w 1424402"/>
              <a:gd name="connsiteY10" fmla="*/ 0 h 1153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24402" h="1153554" fill="none" extrusionOk="0">
                <a:moveTo>
                  <a:pt x="0" y="0"/>
                </a:moveTo>
                <a:cubicBezTo>
                  <a:pt x="100582" y="1336"/>
                  <a:pt x="254092" y="-9738"/>
                  <a:pt x="474801" y="0"/>
                </a:cubicBezTo>
                <a:cubicBezTo>
                  <a:pt x="695510" y="9738"/>
                  <a:pt x="831665" y="18916"/>
                  <a:pt x="978089" y="0"/>
                </a:cubicBezTo>
                <a:cubicBezTo>
                  <a:pt x="1124513" y="-18916"/>
                  <a:pt x="1250203" y="20406"/>
                  <a:pt x="1424402" y="0"/>
                </a:cubicBezTo>
                <a:cubicBezTo>
                  <a:pt x="1437906" y="224831"/>
                  <a:pt x="1418785" y="380019"/>
                  <a:pt x="1424402" y="565241"/>
                </a:cubicBezTo>
                <a:cubicBezTo>
                  <a:pt x="1430019" y="750463"/>
                  <a:pt x="1451262" y="942832"/>
                  <a:pt x="1424402" y="1153554"/>
                </a:cubicBezTo>
                <a:cubicBezTo>
                  <a:pt x="1231259" y="1150673"/>
                  <a:pt x="1158499" y="1166608"/>
                  <a:pt x="949601" y="1153554"/>
                </a:cubicBezTo>
                <a:cubicBezTo>
                  <a:pt x="740703" y="1140500"/>
                  <a:pt x="601530" y="1163083"/>
                  <a:pt x="446313" y="1153554"/>
                </a:cubicBezTo>
                <a:cubicBezTo>
                  <a:pt x="291096" y="1144025"/>
                  <a:pt x="186339" y="1175383"/>
                  <a:pt x="0" y="1153554"/>
                </a:cubicBezTo>
                <a:cubicBezTo>
                  <a:pt x="-22604" y="974417"/>
                  <a:pt x="-18381" y="783498"/>
                  <a:pt x="0" y="611384"/>
                </a:cubicBezTo>
                <a:cubicBezTo>
                  <a:pt x="18381" y="439270"/>
                  <a:pt x="16894" y="143556"/>
                  <a:pt x="0" y="0"/>
                </a:cubicBezTo>
                <a:close/>
              </a:path>
              <a:path w="1424402" h="1153554" stroke="0" extrusionOk="0">
                <a:moveTo>
                  <a:pt x="0" y="0"/>
                </a:moveTo>
                <a:cubicBezTo>
                  <a:pt x="140843" y="-6323"/>
                  <a:pt x="276777" y="-1539"/>
                  <a:pt x="460557" y="0"/>
                </a:cubicBezTo>
                <a:cubicBezTo>
                  <a:pt x="644337" y="1539"/>
                  <a:pt x="713743" y="1895"/>
                  <a:pt x="949601" y="0"/>
                </a:cubicBezTo>
                <a:cubicBezTo>
                  <a:pt x="1185459" y="-1895"/>
                  <a:pt x="1263260" y="8149"/>
                  <a:pt x="1424402" y="0"/>
                </a:cubicBezTo>
                <a:cubicBezTo>
                  <a:pt x="1425525" y="243943"/>
                  <a:pt x="1405739" y="441515"/>
                  <a:pt x="1424402" y="576777"/>
                </a:cubicBezTo>
                <a:cubicBezTo>
                  <a:pt x="1443065" y="712039"/>
                  <a:pt x="1415485" y="923564"/>
                  <a:pt x="1424402" y="1153554"/>
                </a:cubicBezTo>
                <a:cubicBezTo>
                  <a:pt x="1304432" y="1146667"/>
                  <a:pt x="1133274" y="1163813"/>
                  <a:pt x="978089" y="1153554"/>
                </a:cubicBezTo>
                <a:cubicBezTo>
                  <a:pt x="822904" y="1143295"/>
                  <a:pt x="739716" y="1164198"/>
                  <a:pt x="531777" y="1153554"/>
                </a:cubicBezTo>
                <a:cubicBezTo>
                  <a:pt x="323838" y="1142910"/>
                  <a:pt x="117017" y="1132564"/>
                  <a:pt x="0" y="1153554"/>
                </a:cubicBezTo>
                <a:cubicBezTo>
                  <a:pt x="18158" y="1024199"/>
                  <a:pt x="-23154" y="760193"/>
                  <a:pt x="0" y="588313"/>
                </a:cubicBezTo>
                <a:cubicBezTo>
                  <a:pt x="23154" y="416433"/>
                  <a:pt x="-11297" y="126589"/>
                  <a:pt x="0" y="0"/>
                </a:cubicBezTo>
                <a:close/>
              </a:path>
            </a:pathLst>
          </a:custGeom>
          <a:ln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3182535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>
                <a:solidFill>
                  <a:srgbClr val="FF0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Quality?</a:t>
            </a:r>
          </a:p>
        </p:txBody>
      </p:sp>
    </p:spTree>
    <p:extLst>
      <p:ext uri="{BB962C8B-B14F-4D97-AF65-F5344CB8AC3E}">
        <p14:creationId xmlns:p14="http://schemas.microsoft.com/office/powerpoint/2010/main" val="2098342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792EF239-EC91-4D55-87AC-992081078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define different types of learning depending on data annotation</a:t>
            </a:r>
            <a:r>
              <a:rPr lang="it-IT" dirty="0"/>
              <a:t>:</a:t>
            </a:r>
          </a:p>
          <a:p>
            <a:pPr lvl="1"/>
            <a:endParaRPr lang="it-IT" sz="900" dirty="0"/>
          </a:p>
          <a:p>
            <a:pPr lvl="1"/>
            <a:r>
              <a:rPr lang="it-IT" dirty="0" err="1"/>
              <a:t>Annotated</a:t>
            </a:r>
            <a:r>
              <a:rPr lang="it-IT" dirty="0"/>
              <a:t> data → </a:t>
            </a:r>
            <a:r>
              <a:rPr lang="it-IT" b="1" dirty="0" err="1"/>
              <a:t>Supervised</a:t>
            </a:r>
            <a:r>
              <a:rPr lang="it-IT" b="1" dirty="0"/>
              <a:t> Learning</a:t>
            </a:r>
          </a:p>
          <a:p>
            <a:pPr lvl="2"/>
            <a:r>
              <a:rPr lang="en-US" dirty="0"/>
              <a:t>One of the most studied types that allows to obtain the best results</a:t>
            </a:r>
          </a:p>
          <a:p>
            <a:pPr lvl="1"/>
            <a:endParaRPr lang="it-IT" sz="900" dirty="0"/>
          </a:p>
          <a:p>
            <a:pPr lvl="1"/>
            <a:r>
              <a:rPr lang="it-IT" dirty="0"/>
              <a:t>Not </a:t>
            </a:r>
            <a:r>
              <a:rPr lang="it-IT" dirty="0" err="1"/>
              <a:t>annotated</a:t>
            </a:r>
            <a:r>
              <a:rPr lang="it-IT" dirty="0"/>
              <a:t> data → </a:t>
            </a:r>
            <a:r>
              <a:rPr lang="it-IT" b="1" dirty="0" err="1"/>
              <a:t>Unsupervised</a:t>
            </a:r>
            <a:r>
              <a:rPr lang="it-IT" b="1" dirty="0"/>
              <a:t> Learning</a:t>
            </a:r>
          </a:p>
          <a:p>
            <a:pPr lvl="2"/>
            <a:r>
              <a:rPr lang="en-US" dirty="0"/>
              <a:t>The results that can be obtained are usually worse than the previous case</a:t>
            </a:r>
          </a:p>
          <a:p>
            <a:pPr lvl="1"/>
            <a:endParaRPr lang="it-IT" sz="900" dirty="0"/>
          </a:p>
          <a:p>
            <a:pPr lvl="1"/>
            <a:r>
              <a:rPr lang="it-IT" dirty="0" err="1"/>
              <a:t>Partially</a:t>
            </a:r>
            <a:r>
              <a:rPr lang="it-IT" dirty="0"/>
              <a:t> </a:t>
            </a:r>
            <a:r>
              <a:rPr lang="it-IT" dirty="0" err="1"/>
              <a:t>annotated</a:t>
            </a:r>
            <a:r>
              <a:rPr lang="it-IT" dirty="0"/>
              <a:t> data → </a:t>
            </a:r>
            <a:r>
              <a:rPr lang="it-IT" b="1" dirty="0"/>
              <a:t>Semi-</a:t>
            </a:r>
            <a:r>
              <a:rPr lang="it-IT" b="1" dirty="0" err="1"/>
              <a:t>Supervised</a:t>
            </a:r>
            <a:r>
              <a:rPr lang="it-IT" b="1" dirty="0"/>
              <a:t> Learning</a:t>
            </a:r>
          </a:p>
          <a:p>
            <a:pPr lvl="1"/>
            <a:endParaRPr lang="it-IT" sz="900" dirty="0"/>
          </a:p>
          <a:p>
            <a:r>
              <a:rPr lang="en-US" dirty="0"/>
              <a:t>Specific algorithms correspond to each of these areas</a:t>
            </a:r>
          </a:p>
          <a:p>
            <a:r>
              <a:rPr lang="en-US" dirty="0"/>
              <a:t>The </a:t>
            </a:r>
            <a:r>
              <a:rPr lang="en-US" b="1" dirty="0"/>
              <a:t>best performances </a:t>
            </a:r>
            <a:r>
              <a:rPr lang="en-US" dirty="0"/>
              <a:t>are usually obtained with </a:t>
            </a:r>
            <a:br>
              <a:rPr lang="en-US" dirty="0"/>
            </a:br>
            <a:r>
              <a:rPr lang="en-US" b="1" dirty="0"/>
              <a:t>supervised</a:t>
            </a:r>
            <a:r>
              <a:rPr lang="en-US" dirty="0"/>
              <a:t> trained algorithms.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it-IT" dirty="0"/>
              <a:t>→ </a:t>
            </a:r>
            <a:r>
              <a:rPr lang="en-US" dirty="0"/>
              <a:t>In this course, we will work on fully annotated data → </a:t>
            </a:r>
            <a:r>
              <a:rPr lang="en-US" b="1" dirty="0"/>
              <a:t>Supervised Learning</a:t>
            </a:r>
            <a:endParaRPr lang="it-IT" b="1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7DA4384-CA4E-40C9-9695-40B5D4C117E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1414287E-B7E5-49AC-A348-E29124D7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Different</a:t>
            </a:r>
            <a:r>
              <a:rPr lang="it-IT" dirty="0"/>
              <a:t> ways of Learning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C73EA56-66CF-4BEB-9EE4-AD9805379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11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13DE23AC-BC5C-4387-9889-2CF54952BA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5D97FD08-B533-F39A-6167-D6685B8FF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962" y="3249150"/>
            <a:ext cx="3139333" cy="1549685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0CF62B78-9422-BC3C-7E92-02F4A10DD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1432" y="1425962"/>
            <a:ext cx="3884394" cy="125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903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A4C602D5-BA2E-4C8D-97B9-724435A4D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Last aspect to be defined relating to data annotation</a:t>
            </a:r>
            <a:r>
              <a:rPr lang="it-IT" dirty="0"/>
              <a:t>: </a:t>
            </a:r>
            <a:r>
              <a:rPr lang="it-IT" b="1" dirty="0"/>
              <a:t>do </a:t>
            </a:r>
            <a:r>
              <a:rPr lang="it-IT" b="1" dirty="0" err="1"/>
              <a:t>we</a:t>
            </a:r>
            <a:r>
              <a:rPr lang="it-IT" b="1" dirty="0"/>
              <a:t> know </a:t>
            </a:r>
            <a:r>
              <a:rPr lang="it-IT" b="1" dirty="0" err="1"/>
              <a:t>all</a:t>
            </a:r>
            <a:r>
              <a:rPr lang="it-IT" b="1" dirty="0"/>
              <a:t> </a:t>
            </a:r>
            <a:r>
              <a:rPr lang="it-IT" b="1" dirty="0" err="1"/>
              <a:t>annotations</a:t>
            </a:r>
            <a:r>
              <a:rPr lang="it-IT" dirty="0"/>
              <a:t>?</a:t>
            </a:r>
          </a:p>
          <a:p>
            <a:endParaRPr lang="it-IT" sz="900" b="1" dirty="0"/>
          </a:p>
          <a:p>
            <a:r>
              <a:rPr lang="it-IT" b="1" dirty="0" err="1"/>
              <a:t>Closed</a:t>
            </a:r>
            <a:r>
              <a:rPr lang="it-IT" b="1" dirty="0"/>
              <a:t> Set</a:t>
            </a:r>
            <a:r>
              <a:rPr lang="it-IT" dirty="0"/>
              <a:t>: </a:t>
            </a:r>
            <a:r>
              <a:rPr lang="en-US" dirty="0"/>
              <a:t>it is assumed that the pattern to be classified belongs</a:t>
            </a:r>
            <a:r>
              <a:rPr lang="en-US" b="1" dirty="0"/>
              <a:t> to one of the known classes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The most common case in machine learning benchmarks</a:t>
            </a:r>
          </a:p>
          <a:p>
            <a:pPr lvl="1"/>
            <a:r>
              <a:rPr lang="en-US" dirty="0"/>
              <a:t>Ideal condition, but not always suitable for real-world systems</a:t>
            </a:r>
            <a:endParaRPr lang="it-IT" dirty="0"/>
          </a:p>
          <a:p>
            <a:endParaRPr lang="it-IT" sz="900" b="1" dirty="0"/>
          </a:p>
          <a:p>
            <a:r>
              <a:rPr lang="it-IT" b="1" dirty="0"/>
              <a:t>Open Set</a:t>
            </a:r>
            <a:r>
              <a:rPr lang="it-IT" dirty="0"/>
              <a:t>: </a:t>
            </a:r>
            <a:r>
              <a:rPr lang="en-US" dirty="0"/>
              <a:t>the patterns to be classified can belong </a:t>
            </a:r>
            <a:r>
              <a:rPr lang="en-US" b="1" dirty="0"/>
              <a:t>to none of known classes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More realistic condition, but more challenging</a:t>
            </a:r>
          </a:p>
          <a:p>
            <a:pPr lvl="1"/>
            <a:r>
              <a:rPr lang="en-US" dirty="0"/>
              <a:t>Example: classify all fruits into </a:t>
            </a:r>
            <a:r>
              <a:rPr lang="en-US" i="1" dirty="0"/>
              <a:t>{pears, bananas}</a:t>
            </a:r>
          </a:p>
          <a:p>
            <a:endParaRPr lang="en-US" sz="900" i="1" dirty="0"/>
          </a:p>
          <a:p>
            <a:r>
              <a:rPr lang="en-US" dirty="0"/>
              <a:t>Two possible </a:t>
            </a:r>
            <a:r>
              <a:rPr lang="en-US" b="1" dirty="0"/>
              <a:t>solutions</a:t>
            </a:r>
            <a:r>
              <a:rPr lang="en-US" dirty="0"/>
              <a:t> to the open set problem:</a:t>
            </a:r>
          </a:p>
          <a:p>
            <a:pPr lvl="1"/>
            <a:r>
              <a:rPr lang="en-US" dirty="0"/>
              <a:t>An </a:t>
            </a:r>
            <a:r>
              <a:rPr lang="en-US" b="1" dirty="0"/>
              <a:t>additional fictitious class </a:t>
            </a:r>
            <a:r>
              <a:rPr lang="en-US" dirty="0"/>
              <a:t>is added to the classes (“</a:t>
            </a:r>
            <a:r>
              <a:rPr lang="en-US" i="1" dirty="0"/>
              <a:t>the rest of the world</a:t>
            </a:r>
            <a:r>
              <a:rPr lang="en-US" dirty="0"/>
              <a:t>”, “</a:t>
            </a:r>
            <a:r>
              <a:rPr lang="en-US" i="1" dirty="0"/>
              <a:t>unknown</a:t>
            </a:r>
            <a:r>
              <a:rPr lang="en-US" dirty="0"/>
              <a:t>”) and the so-called “</a:t>
            </a:r>
            <a:r>
              <a:rPr lang="en-US" i="1" dirty="0"/>
              <a:t>negative examples</a:t>
            </a:r>
            <a:r>
              <a:rPr lang="en-US" dirty="0"/>
              <a:t>” are added to the training set.</a:t>
            </a:r>
          </a:p>
          <a:p>
            <a:pPr lvl="1"/>
            <a:r>
              <a:rPr lang="en-US" dirty="0"/>
              <a:t>You allow the system </a:t>
            </a:r>
            <a:r>
              <a:rPr lang="en-US" b="1" dirty="0"/>
              <a:t>not to assign the pattern</a:t>
            </a:r>
            <a:r>
              <a:rPr lang="en-US" dirty="0"/>
              <a:t>. To this end, a </a:t>
            </a:r>
            <a:r>
              <a:rPr lang="en-US" b="1" dirty="0"/>
              <a:t>threshold</a:t>
            </a:r>
            <a:r>
              <a:rPr lang="en-US" dirty="0"/>
              <a:t> is defined and the pattern is assigned to the most likely class only when the probability is higher than the threshold.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CF2E12-DD13-42DF-BC68-4D72403BD17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A871524B-C11C-4640-A1AD-5DCE57030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Open and </a:t>
            </a:r>
            <a:r>
              <a:rPr lang="it-IT" dirty="0" err="1"/>
              <a:t>Closed</a:t>
            </a:r>
            <a:r>
              <a:rPr lang="it-IT" dirty="0"/>
              <a:t> set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78C29C3-B8D7-4456-AC88-0AD130E1F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12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CFA4FF3-31F6-4957-9B02-E4764DB093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411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FC56AD0-39E7-3F89-B5EA-3EDB79833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Companies usually face </a:t>
            </a:r>
            <a:r>
              <a:rPr lang="en-US" b="1" dirty="0"/>
              <a:t>common problems</a:t>
            </a:r>
            <a:r>
              <a:rPr lang="en-US" dirty="0"/>
              <a:t>: </a:t>
            </a:r>
          </a:p>
          <a:p>
            <a:pPr lvl="1"/>
            <a:endParaRPr lang="en-US" sz="900" dirty="0"/>
          </a:p>
          <a:p>
            <a:pPr lvl="1"/>
            <a:r>
              <a:rPr lang="en-US" sz="2400" dirty="0"/>
              <a:t>The business process produces </a:t>
            </a:r>
            <a:r>
              <a:rPr lang="en-US" sz="2400" b="1" dirty="0"/>
              <a:t>huge amounts of data</a:t>
            </a:r>
          </a:p>
          <a:p>
            <a:pPr lvl="2"/>
            <a:r>
              <a:rPr lang="en-US" sz="2000" dirty="0"/>
              <a:t>It is almost impossible to acquire </a:t>
            </a:r>
            <a:r>
              <a:rPr lang="en-US" sz="2000" b="1" dirty="0"/>
              <a:t>all the data</a:t>
            </a:r>
          </a:p>
          <a:p>
            <a:pPr lvl="2"/>
            <a:r>
              <a:rPr lang="en-US" sz="2000" dirty="0"/>
              <a:t>Also, </a:t>
            </a:r>
            <a:r>
              <a:rPr lang="en-US" sz="2000" b="1" dirty="0"/>
              <a:t>physical limitations </a:t>
            </a:r>
            <a:r>
              <a:rPr lang="en-US" sz="2000" dirty="0"/>
              <a:t>when the data stream is bigger that the storing capacity</a:t>
            </a:r>
          </a:p>
          <a:p>
            <a:pPr lvl="2"/>
            <a:r>
              <a:rPr lang="en-US" sz="2000" dirty="0"/>
              <a:t>Usually, it is necessary to </a:t>
            </a:r>
            <a:r>
              <a:rPr lang="en-US" sz="2000" b="1" dirty="0"/>
              <a:t>choose</a:t>
            </a:r>
            <a:r>
              <a:rPr lang="en-US" sz="2000" dirty="0"/>
              <a:t> which ones to store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Sometimes companies have a lot of “old” data in their databases or information systems: </a:t>
            </a:r>
          </a:p>
          <a:p>
            <a:pPr lvl="2"/>
            <a:r>
              <a:rPr lang="en-US" sz="2000" b="1" dirty="0"/>
              <a:t>They don't know what to do with it</a:t>
            </a:r>
          </a:p>
          <a:p>
            <a:pPr lvl="2"/>
            <a:r>
              <a:rPr lang="en-US" sz="2000" b="1" dirty="0"/>
              <a:t>Data re-collection </a:t>
            </a:r>
            <a:r>
              <a:rPr lang="en-US" sz="2000" dirty="0"/>
              <a:t>on existing data (since data must be clean or something similar)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In many business processes it is </a:t>
            </a:r>
            <a:r>
              <a:rPr lang="en-US" sz="2400" b="1" dirty="0"/>
              <a:t>unclear</a:t>
            </a:r>
            <a:r>
              <a:rPr lang="en-US" sz="2400" dirty="0"/>
              <a:t> understanding:</a:t>
            </a:r>
          </a:p>
          <a:p>
            <a:pPr lvl="2"/>
            <a:r>
              <a:rPr lang="en-US" sz="2000" dirty="0"/>
              <a:t>Which data is </a:t>
            </a:r>
            <a:r>
              <a:rPr lang="en-US" sz="2000" b="1" dirty="0"/>
              <a:t>possible</a:t>
            </a:r>
            <a:r>
              <a:rPr lang="en-US" sz="2000" dirty="0"/>
              <a:t> to collect (also due to </a:t>
            </a:r>
            <a:r>
              <a:rPr lang="en-US" sz="2000" b="1" dirty="0"/>
              <a:t>privacy</a:t>
            </a:r>
            <a:r>
              <a:rPr lang="en-US" sz="2000" dirty="0"/>
              <a:t> issues)</a:t>
            </a:r>
          </a:p>
          <a:p>
            <a:pPr lvl="2"/>
            <a:r>
              <a:rPr lang="en-US" sz="2000" dirty="0"/>
              <a:t>Which data is (really) </a:t>
            </a:r>
            <a:r>
              <a:rPr lang="en-US" sz="2000" b="1" dirty="0"/>
              <a:t>useful</a:t>
            </a:r>
            <a:r>
              <a:rPr lang="en-US" sz="2000" dirty="0"/>
              <a:t> for the business</a:t>
            </a:r>
          </a:p>
          <a:p>
            <a:pPr lvl="1"/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2D4CF9-9A1D-01EC-7671-6D6FC90285F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1738B0F7-5517-FBBC-0FB9-D498AB136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Common </a:t>
            </a:r>
            <a:r>
              <a:rPr lang="it-IT" dirty="0" err="1"/>
              <a:t>problems</a:t>
            </a:r>
            <a:r>
              <a:rPr lang="it-IT" dirty="0"/>
              <a:t> in Data </a:t>
            </a:r>
            <a:r>
              <a:rPr lang="it-IT" dirty="0" err="1"/>
              <a:t>Acquisition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DA0FC10-0A04-0DF5-150A-52F72CD7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13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BD5EDAED-F1D5-49A4-9A64-5856AD489B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801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41B453-6BDD-C9AB-A674-C2ED9CD197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2.2</a:t>
            </a:r>
            <a:br>
              <a:rPr lang="it-IT" dirty="0"/>
            </a:br>
            <a:r>
              <a:rPr lang="it-IT" dirty="0"/>
              <a:t>Data </a:t>
            </a:r>
            <a:r>
              <a:rPr lang="it-IT" dirty="0" err="1"/>
              <a:t>types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6116796-03BB-3022-BD5B-BC9D81E572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err="1"/>
              <a:t>Numerical</a:t>
            </a:r>
            <a:r>
              <a:rPr lang="it-IT" dirty="0"/>
              <a:t>, </a:t>
            </a:r>
            <a:r>
              <a:rPr lang="it-IT" dirty="0" err="1"/>
              <a:t>Categorical</a:t>
            </a:r>
            <a:r>
              <a:rPr lang="it-IT" dirty="0"/>
              <a:t>, </a:t>
            </a:r>
            <a:br>
              <a:rPr lang="it-IT" dirty="0"/>
            </a:br>
            <a:r>
              <a:rPr lang="it-IT" dirty="0" err="1"/>
              <a:t>Sequences</a:t>
            </a:r>
            <a:r>
              <a:rPr lang="it-IT" dirty="0"/>
              <a:t> and </a:t>
            </a:r>
            <a:r>
              <a:rPr lang="it-IT" dirty="0" err="1"/>
              <a:t>Structured</a:t>
            </a:r>
            <a:br>
              <a:rPr lang="it-IT" dirty="0"/>
            </a:br>
            <a:r>
              <a:rPr lang="it-IT" dirty="0"/>
              <a:t>Images and </a:t>
            </a:r>
            <a:r>
              <a:rPr lang="it-IT" dirty="0" err="1"/>
              <a:t>Audios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4F0B204-EDE6-690F-44CB-B85E0E904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0179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0814BDC7-8BA7-4711-B1CC-55C3B6DC6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020672"/>
            <a:ext cx="9087749" cy="5156291"/>
          </a:xfrm>
        </p:spPr>
        <p:txBody>
          <a:bodyPr>
            <a:noAutofit/>
          </a:bodyPr>
          <a:lstStyle/>
          <a:p>
            <a:r>
              <a:rPr lang="it-IT" dirty="0"/>
              <a:t>In general, </a:t>
            </a:r>
            <a:r>
              <a:rPr lang="it-IT" dirty="0" err="1"/>
              <a:t>there</a:t>
            </a:r>
            <a:r>
              <a:rPr lang="it-IT" dirty="0"/>
              <a:t> are </a:t>
            </a:r>
            <a:r>
              <a:rPr lang="it-IT" b="1" dirty="0"/>
              <a:t>4 </a:t>
            </a:r>
            <a:r>
              <a:rPr lang="it-IT" b="1" dirty="0" err="1"/>
              <a:t>types</a:t>
            </a:r>
            <a:r>
              <a:rPr lang="it-IT" b="1" dirty="0"/>
              <a:t> of data</a:t>
            </a:r>
            <a:r>
              <a:rPr lang="it-IT" dirty="0"/>
              <a:t>:</a:t>
            </a:r>
          </a:p>
          <a:p>
            <a:pPr marL="457200" indent="-457200">
              <a:buFont typeface="+mj-lt"/>
              <a:buAutoNum type="arabicPeriod"/>
            </a:pPr>
            <a:endParaRPr lang="it-IT" sz="900" b="1" dirty="0"/>
          </a:p>
          <a:p>
            <a:pPr marL="457200" indent="-457200">
              <a:buFont typeface="+mj-lt"/>
              <a:buAutoNum type="arabicPeriod"/>
            </a:pPr>
            <a:r>
              <a:rPr lang="it-IT" b="1" dirty="0" err="1"/>
              <a:t>Numerical</a:t>
            </a:r>
            <a:r>
              <a:rPr lang="it-IT" dirty="0"/>
              <a:t>: </a:t>
            </a:r>
          </a:p>
          <a:p>
            <a:pPr lvl="1"/>
            <a:r>
              <a:rPr lang="en-US" b="1" dirty="0"/>
              <a:t>Values</a:t>
            </a:r>
            <a:r>
              <a:rPr lang="en-US" dirty="0"/>
              <a:t> ​​associated with </a:t>
            </a:r>
            <a:r>
              <a:rPr lang="en-US" b="1" dirty="0"/>
              <a:t>measurable characteristics</a:t>
            </a:r>
            <a:r>
              <a:rPr lang="en-US" dirty="0"/>
              <a:t> or </a:t>
            </a:r>
            <a:r>
              <a:rPr lang="en-US" b="1" dirty="0"/>
              <a:t>counts</a:t>
            </a:r>
          </a:p>
          <a:p>
            <a:pPr lvl="1"/>
            <a:r>
              <a:rPr lang="en-US" dirty="0"/>
              <a:t>Typically, </a:t>
            </a:r>
            <a:r>
              <a:rPr lang="en-US" b="1" dirty="0"/>
              <a:t>continuous</a:t>
            </a:r>
            <a:r>
              <a:rPr lang="en-US" dirty="0"/>
              <a:t> (but also discrete), in any case subject to </a:t>
            </a:r>
            <a:r>
              <a:rPr lang="en-US" b="1" dirty="0"/>
              <a:t>ordering</a:t>
            </a:r>
          </a:p>
          <a:p>
            <a:pPr lvl="2"/>
            <a:r>
              <a:rPr lang="en-US" dirty="0"/>
              <a:t>Examples related to the person</a:t>
            </a:r>
            <a:r>
              <a:rPr lang="it-IT" dirty="0"/>
              <a:t>: </a:t>
            </a:r>
            <a:r>
              <a:rPr lang="en-US" i="1" dirty="0"/>
              <a:t>height, hip circumference, foot length</a:t>
            </a:r>
            <a:r>
              <a:rPr lang="en-US" dirty="0"/>
              <a:t>, …</a:t>
            </a:r>
            <a:endParaRPr lang="it-IT" dirty="0"/>
          </a:p>
          <a:p>
            <a:pPr lvl="2"/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examples</a:t>
            </a:r>
            <a:r>
              <a:rPr lang="it-IT" dirty="0"/>
              <a:t>: </a:t>
            </a:r>
            <a:r>
              <a:rPr lang="it-IT" i="1" dirty="0"/>
              <a:t>images</a:t>
            </a:r>
            <a:r>
              <a:rPr lang="it-IT" dirty="0"/>
              <a:t> (</a:t>
            </a:r>
            <a:r>
              <a:rPr lang="it-IT" dirty="0" err="1"/>
              <a:t>measures</a:t>
            </a:r>
            <a:r>
              <a:rPr lang="it-IT" dirty="0"/>
              <a:t> of the light </a:t>
            </a:r>
            <a:r>
              <a:rPr lang="it-IT" dirty="0" err="1"/>
              <a:t>level</a:t>
            </a:r>
            <a:r>
              <a:rPr lang="it-IT" dirty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it-IT" sz="900" b="1" dirty="0"/>
          </a:p>
          <a:p>
            <a:pPr marL="457200" indent="-457200">
              <a:buFont typeface="+mj-lt"/>
              <a:buAutoNum type="arabicPeriod"/>
            </a:pPr>
            <a:r>
              <a:rPr lang="it-IT" b="1" dirty="0" err="1"/>
              <a:t>Categorical</a:t>
            </a:r>
            <a:r>
              <a:rPr lang="it-IT" dirty="0"/>
              <a:t>:</a:t>
            </a:r>
          </a:p>
          <a:p>
            <a:pPr lvl="1"/>
            <a:r>
              <a:rPr lang="en-US" dirty="0"/>
              <a:t>Values ​​associated with </a:t>
            </a:r>
            <a:r>
              <a:rPr lang="en-US" b="1" dirty="0"/>
              <a:t>qualitative characteristics </a:t>
            </a:r>
            <a:r>
              <a:rPr lang="en-US" dirty="0"/>
              <a:t>and the </a:t>
            </a:r>
            <a:r>
              <a:rPr lang="en-US" b="1" dirty="0"/>
              <a:t>presence/absence </a:t>
            </a:r>
            <a:r>
              <a:rPr lang="en-US" dirty="0"/>
              <a:t>of a characteristic (</a:t>
            </a:r>
            <a:r>
              <a:rPr lang="en-US" i="1" dirty="0"/>
              <a:t>yes/no </a:t>
            </a:r>
            <a:r>
              <a:rPr lang="en-US" dirty="0"/>
              <a:t>value)</a:t>
            </a:r>
          </a:p>
          <a:p>
            <a:pPr lvl="1"/>
            <a:r>
              <a:rPr lang="en-US" dirty="0"/>
              <a:t>Sometimes subject to </a:t>
            </a:r>
            <a:r>
              <a:rPr lang="en-US" b="1" dirty="0"/>
              <a:t>sorting</a:t>
            </a:r>
            <a:r>
              <a:rPr lang="en-US" dirty="0"/>
              <a:t> (for example, </a:t>
            </a:r>
            <a:r>
              <a:rPr lang="en-US" i="1" dirty="0"/>
              <a:t>high</a:t>
            </a:r>
            <a:r>
              <a:rPr lang="en-US" dirty="0"/>
              <a:t>, </a:t>
            </a:r>
            <a:r>
              <a:rPr lang="en-US" i="1" dirty="0"/>
              <a:t>medium</a:t>
            </a:r>
            <a:r>
              <a:rPr lang="en-US" dirty="0"/>
              <a:t>, or </a:t>
            </a:r>
            <a:r>
              <a:rPr lang="en-US" i="1" dirty="0"/>
              <a:t>low</a:t>
            </a:r>
            <a:r>
              <a:rPr lang="en-US" dirty="0"/>
              <a:t> ambient temperature)</a:t>
            </a:r>
            <a:endParaRPr lang="it-IT" dirty="0"/>
          </a:p>
          <a:p>
            <a:pPr lvl="2"/>
            <a:r>
              <a:rPr lang="en-US" dirty="0"/>
              <a:t>Examples related to the person:</a:t>
            </a:r>
            <a:r>
              <a:rPr lang="it-IT" dirty="0"/>
              <a:t> </a:t>
            </a:r>
            <a:r>
              <a:rPr lang="it-IT" i="1" dirty="0"/>
              <a:t>gender, </a:t>
            </a:r>
            <a:r>
              <a:rPr lang="it-IT" i="1" dirty="0" err="1"/>
              <a:t>eye</a:t>
            </a:r>
            <a:r>
              <a:rPr lang="it-IT" i="1" dirty="0"/>
              <a:t> color, </a:t>
            </a:r>
            <a:r>
              <a:rPr lang="it-IT" i="1" dirty="0" err="1"/>
              <a:t>blood</a:t>
            </a:r>
            <a:r>
              <a:rPr lang="it-IT" i="1" dirty="0"/>
              <a:t> group</a:t>
            </a:r>
            <a:r>
              <a:rPr lang="it-IT" dirty="0"/>
              <a:t>, …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C413F63-C293-46FF-894F-0EA9EC5AC7F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9F55215B-33CF-4925-9270-98B62EFB3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types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2EB8E46-E9AC-4D95-A307-CE57E06A7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15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CF81E657-8BCC-4C9A-A96A-B238CA0D2B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3074" name="Picture 2" descr="Antropometria e standard dimensionali">
            <a:extLst>
              <a:ext uri="{FF2B5EF4-FFF2-40B4-BE49-F238E27FC236}">
                <a16:creationId xmlns:a16="http://schemas.microsoft.com/office/drawing/2014/main" id="{79CBB880-A328-4CBB-9BC9-3DD4F032A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0662" y="1865267"/>
            <a:ext cx="2638425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a genetica di colore degli occhi">
            <a:extLst>
              <a:ext uri="{FF2B5EF4-FFF2-40B4-BE49-F238E27FC236}">
                <a16:creationId xmlns:a16="http://schemas.microsoft.com/office/drawing/2014/main" id="{64D2F58F-B07E-4A37-99C8-968A3003F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000" y="3956739"/>
            <a:ext cx="2051734" cy="1948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8437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26BC0CB6-F76C-4971-BEB6-86D46204C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it-IT" b="1" dirty="0" err="1"/>
              <a:t>Sequences</a:t>
            </a:r>
            <a:r>
              <a:rPr lang="it-IT" dirty="0"/>
              <a:t>:</a:t>
            </a:r>
          </a:p>
          <a:p>
            <a:pPr lvl="1"/>
            <a:r>
              <a:rPr lang="en-US" dirty="0"/>
              <a:t>Sequential patterns with </a:t>
            </a:r>
            <a:r>
              <a:rPr lang="en-US" b="1" dirty="0"/>
              <a:t>spatial </a:t>
            </a:r>
            <a:r>
              <a:rPr lang="en-US" dirty="0"/>
              <a:t>or </a:t>
            </a:r>
            <a:r>
              <a:rPr lang="en-US" b="1" dirty="0"/>
              <a:t>temporal relationships</a:t>
            </a:r>
            <a:endParaRPr lang="it-IT" b="1" dirty="0"/>
          </a:p>
          <a:p>
            <a:pPr lvl="1"/>
            <a:r>
              <a:rPr lang="it-IT" dirty="0" err="1"/>
              <a:t>Often</a:t>
            </a:r>
            <a:r>
              <a:rPr lang="it-IT" dirty="0"/>
              <a:t> with a </a:t>
            </a:r>
            <a:r>
              <a:rPr lang="it-IT" b="1" dirty="0" err="1"/>
              <a:t>variable</a:t>
            </a:r>
            <a:r>
              <a:rPr lang="it-IT" b="1" dirty="0"/>
              <a:t> </a:t>
            </a:r>
            <a:r>
              <a:rPr lang="it-IT" b="1" dirty="0" err="1"/>
              <a:t>length</a:t>
            </a:r>
            <a:endParaRPr lang="it-IT" b="1" dirty="0"/>
          </a:p>
          <a:p>
            <a:pPr lvl="1"/>
            <a:r>
              <a:rPr lang="it-IT" dirty="0"/>
              <a:t>Key </a:t>
            </a:r>
            <a:r>
              <a:rPr lang="it-IT" dirty="0" err="1"/>
              <a:t>element</a:t>
            </a:r>
            <a:r>
              <a:rPr lang="it-IT" dirty="0"/>
              <a:t>: </a:t>
            </a:r>
            <a:r>
              <a:rPr lang="it-IT" b="1" dirty="0" err="1"/>
              <a:t>memory</a:t>
            </a:r>
            <a:r>
              <a:rPr lang="it-IT" dirty="0"/>
              <a:t> (for the </a:t>
            </a:r>
            <a:r>
              <a:rPr lang="it-IT" dirty="0" err="1"/>
              <a:t>past</a:t>
            </a:r>
            <a:r>
              <a:rPr lang="it-IT" dirty="0"/>
              <a:t>), </a:t>
            </a:r>
            <a:r>
              <a:rPr lang="en-US" dirty="0"/>
              <a:t>spatial/temporal alignment</a:t>
            </a:r>
          </a:p>
          <a:p>
            <a:pPr lvl="1"/>
            <a:r>
              <a:rPr lang="it-IT" dirty="0" err="1"/>
              <a:t>Examples</a:t>
            </a:r>
            <a:r>
              <a:rPr lang="it-IT" dirty="0"/>
              <a:t>: </a:t>
            </a:r>
          </a:p>
          <a:p>
            <a:pPr lvl="2"/>
            <a:r>
              <a:rPr lang="en-US" dirty="0"/>
              <a:t>An </a:t>
            </a:r>
            <a:r>
              <a:rPr lang="en-US" i="1" dirty="0"/>
              <a:t>audio stream </a:t>
            </a:r>
            <a:r>
              <a:rPr lang="en-US" dirty="0"/>
              <a:t>(sequence of sounds) corresponding to the pronunciation of a word</a:t>
            </a:r>
          </a:p>
          <a:p>
            <a:pPr lvl="2"/>
            <a:r>
              <a:rPr lang="en-US" dirty="0"/>
              <a:t>A </a:t>
            </a:r>
            <a:r>
              <a:rPr lang="en-US" i="1" dirty="0"/>
              <a:t>sentence</a:t>
            </a:r>
            <a:r>
              <a:rPr lang="en-US" dirty="0"/>
              <a:t> (sequence of words) in natural language</a:t>
            </a:r>
          </a:p>
          <a:p>
            <a:pPr lvl="2"/>
            <a:r>
              <a:rPr lang="en-US" dirty="0"/>
              <a:t>A </a:t>
            </a:r>
            <a:r>
              <a:rPr lang="en-US" i="1" dirty="0"/>
              <a:t>video</a:t>
            </a:r>
            <a:r>
              <a:rPr lang="en-US" dirty="0"/>
              <a:t> (sequence of frames, images)</a:t>
            </a:r>
          </a:p>
          <a:p>
            <a:pPr lvl="2"/>
            <a:r>
              <a:rPr lang="en-US" dirty="0"/>
              <a:t>The performance of a </a:t>
            </a:r>
            <a:r>
              <a:rPr lang="en-US" i="1" dirty="0"/>
              <a:t>stock exchange </a:t>
            </a:r>
            <a:r>
              <a:rPr lang="en-US" dirty="0"/>
              <a:t>(time sequence of the closing price)</a:t>
            </a:r>
          </a:p>
          <a:p>
            <a:pPr lvl="2"/>
            <a:endParaRPr lang="en-US" sz="900" dirty="0"/>
          </a:p>
          <a:p>
            <a:pPr marL="457200" indent="-457200">
              <a:buFont typeface="+mj-lt"/>
              <a:buAutoNum type="arabicPeriod" startAt="4"/>
            </a:pPr>
            <a:r>
              <a:rPr lang="it-IT" b="1" dirty="0" err="1"/>
              <a:t>Structured</a:t>
            </a:r>
            <a:r>
              <a:rPr lang="it-IT" b="1" dirty="0"/>
              <a:t> data</a:t>
            </a:r>
            <a:r>
              <a:rPr lang="it-IT" dirty="0"/>
              <a:t>:</a:t>
            </a:r>
          </a:p>
          <a:p>
            <a:pPr lvl="1"/>
            <a:r>
              <a:rPr lang="en-US" dirty="0"/>
              <a:t>Outputs organized in complex structures such as </a:t>
            </a:r>
            <a:r>
              <a:rPr lang="en-US" b="1" dirty="0"/>
              <a:t>trees</a:t>
            </a:r>
            <a:r>
              <a:rPr lang="en-US" dirty="0"/>
              <a:t> and </a:t>
            </a:r>
            <a:r>
              <a:rPr lang="en-US" b="1" dirty="0"/>
              <a:t>graphs</a:t>
            </a:r>
          </a:p>
          <a:p>
            <a:pPr lvl="1"/>
            <a:r>
              <a:rPr lang="it-IT" dirty="0"/>
              <a:t>Applications in </a:t>
            </a:r>
            <a:r>
              <a:rPr lang="it-IT" i="1" dirty="0" err="1"/>
              <a:t>Bioinformatics</a:t>
            </a:r>
            <a:r>
              <a:rPr lang="it-IT" dirty="0"/>
              <a:t>, </a:t>
            </a:r>
            <a:r>
              <a:rPr lang="it-IT" i="1" dirty="0"/>
              <a:t>Natural Language Processing</a:t>
            </a:r>
            <a:r>
              <a:rPr lang="it-IT" dirty="0"/>
              <a:t>, </a:t>
            </a:r>
            <a:r>
              <a:rPr lang="it-IT" i="1" dirty="0"/>
              <a:t>Speech </a:t>
            </a:r>
            <a:r>
              <a:rPr lang="it-IT" i="1" dirty="0" err="1"/>
              <a:t>Recognition</a:t>
            </a:r>
            <a:r>
              <a:rPr lang="it-IT" dirty="0"/>
              <a:t>, …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DD7B8D-7ACD-4FD2-BB69-C2DDC5A20DC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2AC113FA-AC04-4A54-99ED-899BAF796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types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605C905-FD3F-41A4-8D16-A6A26917E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16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22572202-CBBF-45A1-A0F5-4D864A02EA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2050" name="Picture 2" descr="Could We Store All of the World's Data in a Coffee Mug Full of DNA?">
            <a:extLst>
              <a:ext uri="{FF2B5EF4-FFF2-40B4-BE49-F238E27FC236}">
                <a16:creationId xmlns:a16="http://schemas.microsoft.com/office/drawing/2014/main" id="{8F64E433-3F6A-EBB8-EEBE-03D5547A3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2764" y="1680570"/>
            <a:ext cx="2333931" cy="1555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Binary Trees">
            <a:extLst>
              <a:ext uri="{FF2B5EF4-FFF2-40B4-BE49-F238E27FC236}">
                <a16:creationId xmlns:a16="http://schemas.microsoft.com/office/drawing/2014/main" id="{16FBD271-3232-613A-92E2-622D628438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9357" y="4083202"/>
            <a:ext cx="1956103" cy="1897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3676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1BDCD63-0806-41CA-8384-D039E6CA4C4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ACD4A7B0-100B-4FD6-8306-318F84E0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Images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248E7F7-3C95-47DB-9FC4-6136764DA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17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BFFDB074-3F53-4A8F-A07B-7A2EFD70D57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0" name="Segnaposto contenuto 1">
            <a:extLst>
              <a:ext uri="{FF2B5EF4-FFF2-40B4-BE49-F238E27FC236}">
                <a16:creationId xmlns:a16="http://schemas.microsoft.com/office/drawing/2014/main" id="{D710D2B2-F68B-411A-BF56-D2E0DA1F8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020672"/>
            <a:ext cx="11662913" cy="5156291"/>
          </a:xfrm>
        </p:spPr>
        <p:txBody>
          <a:bodyPr/>
          <a:lstStyle/>
          <a:p>
            <a:r>
              <a:rPr lang="it-IT" dirty="0"/>
              <a:t>How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possible</a:t>
            </a:r>
            <a:r>
              <a:rPr lang="it-IT" dirty="0"/>
              <a:t> </a:t>
            </a:r>
            <a:r>
              <a:rPr lang="it-IT" dirty="0" err="1"/>
              <a:t>representing</a:t>
            </a:r>
            <a:r>
              <a:rPr lang="it-IT" dirty="0"/>
              <a:t> images?</a:t>
            </a:r>
          </a:p>
          <a:p>
            <a:r>
              <a:rPr lang="it-IT" dirty="0"/>
              <a:t>For a computer, an image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b="1" dirty="0" err="1"/>
              <a:t>matrix</a:t>
            </a:r>
            <a:r>
              <a:rPr lang="it-IT" b="1" dirty="0"/>
              <a:t> of </a:t>
            </a:r>
            <a:r>
              <a:rPr lang="it-IT" b="1" dirty="0" err="1"/>
              <a:t>values</a:t>
            </a:r>
            <a:endParaRPr lang="it-IT" b="1" dirty="0"/>
          </a:p>
          <a:p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b="1" dirty="0" err="1"/>
              <a:t>cell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referred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b="1" dirty="0"/>
              <a:t>pixel (</a:t>
            </a:r>
            <a:r>
              <a:rPr lang="it-IT" b="1" dirty="0" err="1"/>
              <a:t>PIcture</a:t>
            </a:r>
            <a:r>
              <a:rPr lang="it-IT" b="1" dirty="0"/>
              <a:t> </a:t>
            </a:r>
            <a:r>
              <a:rPr lang="it-IT" b="1" dirty="0" err="1"/>
              <a:t>ELement</a:t>
            </a:r>
            <a:r>
              <a:rPr lang="it-IT" b="1" dirty="0"/>
              <a:t>)</a:t>
            </a:r>
          </a:p>
          <a:p>
            <a:r>
              <a:rPr lang="it-IT" dirty="0" err="1"/>
              <a:t>Each</a:t>
            </a:r>
            <a:r>
              <a:rPr lang="it-IT" dirty="0"/>
              <a:t> pixel </a:t>
            </a:r>
            <a:r>
              <a:rPr lang="it-IT" dirty="0" err="1"/>
              <a:t>contains</a:t>
            </a:r>
            <a:r>
              <a:rPr lang="it-IT" dirty="0"/>
              <a:t> the </a:t>
            </a:r>
            <a:r>
              <a:rPr lang="it-IT" dirty="0" err="1"/>
              <a:t>value</a:t>
            </a:r>
            <a:r>
              <a:rPr lang="it-IT" dirty="0"/>
              <a:t> of the </a:t>
            </a:r>
            <a:r>
              <a:rPr lang="it-IT" b="1" dirty="0" err="1"/>
              <a:t>brightness</a:t>
            </a:r>
            <a:endParaRPr lang="it-IT" dirty="0"/>
          </a:p>
        </p:txBody>
      </p:sp>
      <p:pic>
        <p:nvPicPr>
          <p:cNvPr id="11" name="Picture 2" descr="Chapter 1. Digital image representation">
            <a:extLst>
              <a:ext uri="{FF2B5EF4-FFF2-40B4-BE49-F238E27FC236}">
                <a16:creationId xmlns:a16="http://schemas.microsoft.com/office/drawing/2014/main" id="{522646F8-AA09-4471-9587-D05A3809C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412" y="3340855"/>
            <a:ext cx="4162425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0353BA5-2957-4D1E-B08D-149CA47FA4AB}"/>
              </a:ext>
            </a:extLst>
          </p:cNvPr>
          <p:cNvSpPr txBox="1"/>
          <p:nvPr/>
        </p:nvSpPr>
        <p:spPr>
          <a:xfrm>
            <a:off x="6103327" y="3282783"/>
            <a:ext cx="525303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The range of the pixel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values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varies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from </a:t>
            </a:r>
            <a:r>
              <a:rPr lang="it-IT" sz="20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0 (black)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to </a:t>
            </a:r>
            <a:r>
              <a:rPr lang="it-IT" sz="20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1 (white)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Usually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, pixel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values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are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represented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with 1 byte (8 bit),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then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the range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is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from </a:t>
            </a:r>
            <a:r>
              <a:rPr lang="it-IT" sz="20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0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to </a:t>
            </a:r>
            <a:r>
              <a:rPr lang="it-IT" sz="20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2</a:t>
            </a:r>
            <a:r>
              <a:rPr lang="it-IT" sz="2000" b="1" baseline="30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8 </a:t>
            </a:r>
            <a:r>
              <a:rPr lang="it-IT" sz="20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-1=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it-IT" sz="20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255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The </a:t>
            </a:r>
            <a:r>
              <a:rPr lang="en-US" sz="20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spatial resolution </a:t>
            </a:r>
            <a:r>
              <a:rPr lang="en-US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is the </a:t>
            </a:r>
            <a:r>
              <a:rPr lang="en-US" sz="20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width</a:t>
            </a:r>
            <a:r>
              <a:rPr lang="en-US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and the </a:t>
            </a:r>
            <a:r>
              <a:rPr lang="en-US" sz="20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height</a:t>
            </a:r>
            <a:r>
              <a:rPr lang="en-US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of the matrix (</a:t>
            </a:r>
            <a:r>
              <a:rPr lang="en-US" sz="2000" i="1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MxN</a:t>
            </a:r>
            <a:r>
              <a:rPr lang="en-US" sz="20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, that is related to the sampling density of the sensor). In this case is 12x14 = 168</a:t>
            </a:r>
            <a:endParaRPr lang="it-IT" sz="2000" dirty="0">
              <a:latin typeface="Roboto Condensed Light" panose="02000000000000000000" pitchFamily="2" charset="0"/>
              <a:ea typeface="Roboto Condensed Light" panose="02000000000000000000" pitchFamily="2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76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28CEA6-0037-47B7-8FF3-C5FC0EE9C49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it-IT" dirty="0">
                <a:hlinkClick r:id="rId2"/>
              </a:rPr>
              <a:t>https://en.wikipedia.org/wiki/Color_space</a:t>
            </a:r>
            <a:endParaRPr lang="it-IT" dirty="0"/>
          </a:p>
          <a:p>
            <a:r>
              <a:rPr lang="it-IT" dirty="0"/>
              <a:t>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251C21F7-3365-4573-AFC9-6020A63BE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Color Images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4BF855D-3A4C-482E-82E2-BC4C35FFC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18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C6DCC44D-D0DF-41C8-B79B-BF382E3C007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contenuto 1">
            <a:extLst>
              <a:ext uri="{FF2B5EF4-FFF2-40B4-BE49-F238E27FC236}">
                <a16:creationId xmlns:a16="http://schemas.microsoft.com/office/drawing/2014/main" id="{8F5A276D-D898-456A-BBF3-575E318C2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020672"/>
            <a:ext cx="11662913" cy="5156291"/>
          </a:xfrm>
        </p:spPr>
        <p:txBody>
          <a:bodyPr/>
          <a:lstStyle/>
          <a:p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In color images,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each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pixel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contains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it-IT" sz="24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3 </a:t>
            </a:r>
            <a:r>
              <a:rPr lang="it-IT" sz="2400" b="1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values</a:t>
            </a:r>
            <a:r>
              <a:rPr lang="it-IT" sz="24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it-IT" sz="2400" b="1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that</a:t>
            </a:r>
            <a:r>
              <a:rPr lang="it-IT" sz="24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it-IT" sz="2400" b="1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represent</a:t>
            </a:r>
            <a:r>
              <a:rPr lang="it-IT" sz="2400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the color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components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</a:t>
            </a:r>
          </a:p>
          <a:p>
            <a:pPr lvl="1"/>
            <a:r>
              <a:rPr lang="it-IT" dirty="0">
                <a:cs typeface="Calibri Light" panose="020F0302020204030204" pitchFamily="34" charset="0"/>
              </a:rPr>
              <a:t>The color </a:t>
            </a:r>
            <a:r>
              <a:rPr lang="it-IT" dirty="0" err="1">
                <a:cs typeface="Calibri Light" panose="020F0302020204030204" pitchFamily="34" charset="0"/>
              </a:rPr>
              <a:t>components</a:t>
            </a:r>
            <a:r>
              <a:rPr lang="it-IT" dirty="0">
                <a:cs typeface="Calibri Light" panose="020F0302020204030204" pitchFamily="34" charset="0"/>
              </a:rPr>
              <a:t> are </a:t>
            </a:r>
            <a:r>
              <a:rPr lang="it-IT" dirty="0" err="1"/>
              <a:t>usually</a:t>
            </a:r>
            <a:r>
              <a:rPr lang="it-IT" dirty="0"/>
              <a:t> </a:t>
            </a:r>
            <a:r>
              <a:rPr lang="it-IT" dirty="0" err="1"/>
              <a:t>referred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b="1" dirty="0" err="1"/>
              <a:t>channels</a:t>
            </a:r>
            <a:r>
              <a:rPr lang="it-IT" i="1" dirty="0"/>
              <a:t> </a:t>
            </a:r>
          </a:p>
          <a:p>
            <a:pPr lvl="1"/>
            <a:r>
              <a:rPr lang="it-IT" dirty="0">
                <a:cs typeface="Calibri Light" panose="020F0302020204030204" pitchFamily="34" charset="0"/>
              </a:rPr>
              <a:t>The </a:t>
            </a:r>
            <a:r>
              <a:rPr lang="it-IT" dirty="0" err="1">
                <a:cs typeface="Calibri Light" panose="020F0302020204030204" pitchFamily="34" charset="0"/>
              </a:rPr>
              <a:t>content</a:t>
            </a:r>
            <a:r>
              <a:rPr lang="it-IT" dirty="0">
                <a:cs typeface="Calibri Light" panose="020F0302020204030204" pitchFamily="34" charset="0"/>
              </a:rPr>
              <a:t> of </a:t>
            </a:r>
            <a:r>
              <a:rPr lang="it-IT" dirty="0" err="1">
                <a:cs typeface="Calibri Light" panose="020F0302020204030204" pitchFamily="34" charset="0"/>
              </a:rPr>
              <a:t>channels</a:t>
            </a:r>
            <a:r>
              <a:rPr lang="it-IT" dirty="0">
                <a:cs typeface="Calibri Light" panose="020F0302020204030204" pitchFamily="34" charset="0"/>
              </a:rPr>
              <a:t> are </a:t>
            </a:r>
            <a:r>
              <a:rPr lang="it-IT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related</a:t>
            </a:r>
            <a:r>
              <a:rPr lang="it-IT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to the </a:t>
            </a:r>
            <a:r>
              <a:rPr lang="it-IT" b="1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color </a:t>
            </a:r>
            <a:r>
              <a:rPr lang="it-IT" b="1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space</a:t>
            </a:r>
            <a:r>
              <a:rPr lang="it-IT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, the convention </a:t>
            </a:r>
            <a:r>
              <a:rPr lang="it-IT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used</a:t>
            </a:r>
            <a:r>
              <a:rPr lang="it-IT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to </a:t>
            </a:r>
            <a:r>
              <a:rPr lang="it-IT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define</a:t>
            </a:r>
            <a:r>
              <a:rPr lang="it-IT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Calibri Light" panose="020F0302020204030204" pitchFamily="34" charset="0"/>
              </a:rPr>
              <a:t> colors</a:t>
            </a:r>
            <a:endParaRPr lang="it-IT" i="1" dirty="0"/>
          </a:p>
          <a:p>
            <a:r>
              <a:rPr lang="it-IT" dirty="0"/>
              <a:t>For </a:t>
            </a:r>
            <a:r>
              <a:rPr lang="it-IT" dirty="0" err="1"/>
              <a:t>instance</a:t>
            </a:r>
            <a:r>
              <a:rPr lang="it-IT" dirty="0"/>
              <a:t>, the </a:t>
            </a:r>
            <a:r>
              <a:rPr lang="it-IT" b="1" dirty="0"/>
              <a:t>RGB color </a:t>
            </a:r>
            <a:r>
              <a:rPr lang="it-IT" b="1" dirty="0" err="1"/>
              <a:t>space</a:t>
            </a:r>
            <a:r>
              <a:rPr lang="it-IT" b="1" dirty="0"/>
              <a:t>:</a:t>
            </a:r>
          </a:p>
          <a:p>
            <a:pPr lvl="1"/>
            <a:r>
              <a:rPr lang="it-IT" b="1" dirty="0"/>
              <a:t>3 </a:t>
            </a:r>
            <a:r>
              <a:rPr lang="it-IT" b="1" dirty="0" err="1"/>
              <a:t>values</a:t>
            </a:r>
            <a:r>
              <a:rPr lang="it-IT" dirty="0"/>
              <a:t> to indicate the </a:t>
            </a:r>
            <a:r>
              <a:rPr lang="it-IT" dirty="0" err="1"/>
              <a:t>value</a:t>
            </a:r>
            <a:r>
              <a:rPr lang="it-IT" dirty="0"/>
              <a:t> of the 3 </a:t>
            </a:r>
            <a:r>
              <a:rPr lang="it-IT" dirty="0" err="1"/>
              <a:t>components</a:t>
            </a:r>
            <a:r>
              <a:rPr lang="it-IT" dirty="0"/>
              <a:t>: </a:t>
            </a:r>
            <a:r>
              <a:rPr lang="it-IT" b="1" dirty="0"/>
              <a:t>Red</a:t>
            </a:r>
            <a:r>
              <a:rPr lang="it-IT" dirty="0"/>
              <a:t>, </a:t>
            </a:r>
            <a:r>
              <a:rPr lang="it-IT" b="1" dirty="0"/>
              <a:t>Green</a:t>
            </a:r>
            <a:r>
              <a:rPr lang="it-IT" dirty="0"/>
              <a:t> and </a:t>
            </a:r>
            <a:r>
              <a:rPr lang="it-IT" b="1" dirty="0"/>
              <a:t>Blue</a:t>
            </a:r>
            <a:r>
              <a:rPr lang="it-IT" dirty="0"/>
              <a:t>. </a:t>
            </a:r>
          </a:p>
          <a:p>
            <a:pPr lvl="1"/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three</a:t>
            </a:r>
            <a:r>
              <a:rPr lang="it-IT" dirty="0"/>
              <a:t> colors mixed </a:t>
            </a:r>
            <a:r>
              <a:rPr lang="it-IT" dirty="0" err="1"/>
              <a:t>together</a:t>
            </a:r>
            <a:r>
              <a:rPr lang="it-IT" dirty="0"/>
              <a:t> are </a:t>
            </a:r>
            <a:r>
              <a:rPr lang="it-IT" dirty="0" err="1"/>
              <a:t>able</a:t>
            </a:r>
            <a:r>
              <a:rPr lang="it-IT" dirty="0"/>
              <a:t> to produce </a:t>
            </a:r>
            <a:r>
              <a:rPr lang="it-IT" dirty="0" err="1"/>
              <a:t>others</a:t>
            </a:r>
            <a:r>
              <a:rPr lang="it-IT" dirty="0"/>
              <a:t> colors.</a:t>
            </a:r>
          </a:p>
          <a:p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other</a:t>
            </a:r>
            <a:r>
              <a:rPr lang="it-IT" dirty="0"/>
              <a:t> color </a:t>
            </a:r>
            <a:r>
              <a:rPr lang="it-IT" dirty="0" err="1"/>
              <a:t>spaces</a:t>
            </a:r>
            <a:r>
              <a:rPr lang="it-IT" dirty="0"/>
              <a:t> are </a:t>
            </a:r>
            <a:r>
              <a:rPr lang="it-IT" dirty="0" err="1"/>
              <a:t>available</a:t>
            </a:r>
            <a:r>
              <a:rPr lang="it-IT" dirty="0"/>
              <a:t>: HSV, HSL, CIE Lab, CIE XYZ…</a:t>
            </a:r>
          </a:p>
          <a:p>
            <a:pPr lvl="1"/>
            <a:r>
              <a:rPr lang="it-IT" dirty="0" err="1"/>
              <a:t>We</a:t>
            </a:r>
            <a:r>
              <a:rPr lang="it-IT" dirty="0"/>
              <a:t> use more </a:t>
            </a:r>
            <a:r>
              <a:rPr lang="it-IT" dirty="0" err="1"/>
              <a:t>than</a:t>
            </a:r>
            <a:r>
              <a:rPr lang="it-IT" dirty="0"/>
              <a:t> one </a:t>
            </a:r>
            <a:r>
              <a:rPr lang="it-IT" dirty="0" err="1"/>
              <a:t>value</a:t>
            </a:r>
            <a:r>
              <a:rPr lang="it-IT" dirty="0"/>
              <a:t> to code colors </a:t>
            </a:r>
            <a:r>
              <a:rPr lang="it-IT" dirty="0" err="1"/>
              <a:t>into</a:t>
            </a:r>
            <a:r>
              <a:rPr lang="it-IT" dirty="0"/>
              <a:t> images</a:t>
            </a:r>
          </a:p>
        </p:txBody>
      </p:sp>
      <p:pic>
        <p:nvPicPr>
          <p:cNvPr id="8" name="Picture 2" descr="Color image representation and RGB matrix | Download Scientific Diagram">
            <a:extLst>
              <a:ext uri="{FF2B5EF4-FFF2-40B4-BE49-F238E27FC236}">
                <a16:creationId xmlns:a16="http://schemas.microsoft.com/office/drawing/2014/main" id="{2CA70CA8-7D94-4696-AD1C-2F142CCAAC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83"/>
          <a:stretch/>
        </p:blipFill>
        <p:spPr bwMode="auto">
          <a:xfrm>
            <a:off x="2924947" y="4212113"/>
            <a:ext cx="5747159" cy="187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 pixel RGB sfondo tv led Foto stock - Alamy">
            <a:extLst>
              <a:ext uri="{FF2B5EF4-FFF2-40B4-BE49-F238E27FC236}">
                <a16:creationId xmlns:a16="http://schemas.microsoft.com/office/drawing/2014/main" id="{9BCE3FF3-A555-4D77-A711-0129880C03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417"/>
          <a:stretch/>
        </p:blipFill>
        <p:spPr bwMode="auto">
          <a:xfrm>
            <a:off x="9223899" y="2566122"/>
            <a:ext cx="2308353" cy="152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9174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C55ABA-B7DD-4434-BE9A-FB8A797E7F6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A3EC6737-A381-4292-B98B-918EF4F8A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Color </a:t>
            </a:r>
            <a:r>
              <a:rPr lang="it-IT" dirty="0" err="1"/>
              <a:t>Spaces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CCCC908-1938-4A17-A920-6F6CCF323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19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7E11EBF-F8F4-4FEF-9B66-BD21A4A872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Picture 2" descr="HSL and HSV - Wikipedia">
            <a:extLst>
              <a:ext uri="{FF2B5EF4-FFF2-40B4-BE49-F238E27FC236}">
                <a16:creationId xmlns:a16="http://schemas.microsoft.com/office/drawing/2014/main" id="{11BD507D-39C7-4277-81F1-8E5CD11EB84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195" y="1020718"/>
            <a:ext cx="5156200" cy="515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0AE5CACB-5959-418E-901E-07CB4DC6520C}"/>
              </a:ext>
            </a:extLst>
          </p:cNvPr>
          <p:cNvSpPr txBox="1"/>
          <p:nvPr/>
        </p:nvSpPr>
        <p:spPr>
          <a:xfrm>
            <a:off x="501655" y="1632882"/>
            <a:ext cx="49581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With 3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different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values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into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pixels,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we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can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represent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colors following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different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conventions,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such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as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HSL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(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Hue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,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Saturation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,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Lightness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HSV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(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Hue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, </a:t>
            </a:r>
            <a:r>
              <a:rPr lang="it-IT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Saturation</a:t>
            </a: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, Value)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XYZ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…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it-IT" sz="24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25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7AE7BE-AE0F-9FA8-4ED5-DF214BEDC9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2.1</a:t>
            </a:r>
            <a:br>
              <a:rPr lang="it-IT" dirty="0"/>
            </a:br>
            <a:r>
              <a:rPr lang="it-IT" dirty="0"/>
              <a:t>Data </a:t>
            </a:r>
            <a:r>
              <a:rPr lang="it-IT" dirty="0" err="1"/>
              <a:t>Acquisition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58A1708-3A3C-408F-C470-0777EF10A7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Datasets</a:t>
            </a:r>
          </a:p>
          <a:p>
            <a:r>
              <a:rPr lang="it-IT" dirty="0"/>
              <a:t>Data </a:t>
            </a:r>
            <a:r>
              <a:rPr lang="it-IT" dirty="0" err="1"/>
              <a:t>Acquisition</a:t>
            </a:r>
            <a:endParaRPr lang="it-IT" dirty="0"/>
          </a:p>
          <a:p>
            <a:r>
              <a:rPr lang="it-IT" dirty="0"/>
              <a:t>Data </a:t>
            </a:r>
            <a:r>
              <a:rPr lang="it-IT" dirty="0" err="1"/>
              <a:t>Annotation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CFA5035-87A9-6E3C-A7DC-82D708CA4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84898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7F21B8B-9BAB-4868-9C77-7C80C74DC12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ECD08FF8-2155-4C23-9512-25895502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Image formats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B76A140-68BD-4E64-9F5B-B35FDD3D6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20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D77A5D64-95F8-43BA-B84D-6119F17E72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contenuto 1">
            <a:extLst>
              <a:ext uri="{FF2B5EF4-FFF2-40B4-BE49-F238E27FC236}">
                <a16:creationId xmlns:a16="http://schemas.microsoft.com/office/drawing/2014/main" id="{349AAA1B-364A-4A49-A15A-1209C27A9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3" y="1020672"/>
            <a:ext cx="11662913" cy="5156291"/>
          </a:xfrm>
        </p:spPr>
        <p:txBody>
          <a:bodyPr>
            <a:normAutofit/>
          </a:bodyPr>
          <a:lstStyle/>
          <a:p>
            <a:r>
              <a:rPr lang="en-US" dirty="0"/>
              <a:t>Image file formats are </a:t>
            </a:r>
            <a:r>
              <a:rPr lang="en-US" b="1" dirty="0"/>
              <a:t>standardized means of organizing and storing digital images</a:t>
            </a:r>
            <a:r>
              <a:rPr lang="en-US" dirty="0"/>
              <a:t>. For instance, an image file format may store data in an </a:t>
            </a:r>
            <a:r>
              <a:rPr lang="en-US" i="1" dirty="0"/>
              <a:t>uncompressed</a:t>
            </a:r>
            <a:r>
              <a:rPr lang="en-US" dirty="0"/>
              <a:t> format, a </a:t>
            </a:r>
            <a:r>
              <a:rPr lang="en-US" i="1" dirty="0"/>
              <a:t>compressed </a:t>
            </a:r>
            <a:r>
              <a:rPr lang="en-US" dirty="0"/>
              <a:t>format (which may be </a:t>
            </a:r>
            <a:r>
              <a:rPr lang="en-US" i="1" dirty="0"/>
              <a:t>lossless </a:t>
            </a:r>
            <a:r>
              <a:rPr lang="en-US" dirty="0"/>
              <a:t>or </a:t>
            </a:r>
            <a:r>
              <a:rPr lang="en-US" i="1" dirty="0"/>
              <a:t>lossy</a:t>
            </a:r>
            <a:r>
              <a:rPr lang="en-US" dirty="0"/>
              <a:t>), or a </a:t>
            </a:r>
            <a:r>
              <a:rPr lang="en-US" i="1" dirty="0"/>
              <a:t>vector</a:t>
            </a:r>
            <a:r>
              <a:rPr lang="en-US" dirty="0"/>
              <a:t> format and so on.</a:t>
            </a:r>
          </a:p>
          <a:p>
            <a:pPr lvl="1"/>
            <a:endParaRPr lang="en-US" sz="900" dirty="0"/>
          </a:p>
          <a:p>
            <a:pPr lvl="1"/>
            <a:r>
              <a:rPr lang="en-US" sz="2400" b="1" dirty="0"/>
              <a:t>JPEG</a:t>
            </a:r>
            <a:r>
              <a:rPr lang="en-US" sz="2400" dirty="0"/>
              <a:t> (</a:t>
            </a:r>
            <a:r>
              <a:rPr lang="en-US" sz="2400" i="1" dirty="0"/>
              <a:t>Joint Photographic Experts Group</a:t>
            </a:r>
            <a:r>
              <a:rPr lang="en-US" sz="2400" dirty="0"/>
              <a:t>): </a:t>
            </a:r>
            <a:r>
              <a:rPr lang="en-US" sz="2400" b="1" dirty="0"/>
              <a:t>lossy</a:t>
            </a:r>
            <a:r>
              <a:rPr lang="en-US" sz="2400" dirty="0"/>
              <a:t> format, used for </a:t>
            </a:r>
            <a:r>
              <a:rPr lang="en-US" sz="2400" b="1" dirty="0"/>
              <a:t>digital images</a:t>
            </a:r>
            <a:r>
              <a:rPr lang="en-US" sz="2400" dirty="0"/>
              <a:t>, especially for digital photography. The degree of compression can be adjusted. The ‘.jpeg’ filename extension is used to save the file.</a:t>
            </a:r>
          </a:p>
          <a:p>
            <a:pPr lvl="1"/>
            <a:endParaRPr lang="en-US" sz="600" dirty="0"/>
          </a:p>
          <a:p>
            <a:pPr lvl="1"/>
            <a:r>
              <a:rPr lang="en-US" sz="2400" b="1" dirty="0"/>
              <a:t>GIF</a:t>
            </a:r>
            <a:r>
              <a:rPr lang="en-US" sz="2400" dirty="0"/>
              <a:t> (</a:t>
            </a:r>
            <a:r>
              <a:rPr lang="en-US" sz="2400" i="1" dirty="0"/>
              <a:t>Graphics Interchange Format</a:t>
            </a:r>
            <a:r>
              <a:rPr lang="en-US" sz="2400" dirty="0"/>
              <a:t>): </a:t>
            </a:r>
            <a:r>
              <a:rPr lang="en-US" sz="2400" b="1" dirty="0" err="1"/>
              <a:t>loseless</a:t>
            </a:r>
            <a:r>
              <a:rPr lang="en-US" sz="2400" dirty="0"/>
              <a:t> format for storing </a:t>
            </a:r>
            <a:r>
              <a:rPr lang="en-US" sz="2400" b="1" dirty="0"/>
              <a:t>graphical images </a:t>
            </a:r>
            <a:r>
              <a:rPr lang="en-US" sz="2400" dirty="0"/>
              <a:t>up to 256 colors. PNG was created as a more powerful option to the GIF file format. The ‘.gif’ filename extension is used to save the file.</a:t>
            </a:r>
          </a:p>
          <a:p>
            <a:pPr lvl="1"/>
            <a:endParaRPr lang="en-US" sz="600" dirty="0"/>
          </a:p>
          <a:p>
            <a:pPr lvl="1"/>
            <a:r>
              <a:rPr lang="en-US" sz="2400" b="1" dirty="0"/>
              <a:t>PNG</a:t>
            </a:r>
            <a:r>
              <a:rPr lang="en-US" sz="2400" dirty="0"/>
              <a:t> (</a:t>
            </a:r>
            <a:r>
              <a:rPr lang="en-US" sz="2400" i="1" dirty="0"/>
              <a:t>Portable Network Graphics</a:t>
            </a:r>
            <a:r>
              <a:rPr lang="en-US" sz="2400" dirty="0"/>
              <a:t>): </a:t>
            </a:r>
            <a:r>
              <a:rPr lang="en-US" sz="2400" b="1" dirty="0" err="1"/>
              <a:t>loseless</a:t>
            </a:r>
            <a:r>
              <a:rPr lang="en-US" sz="2400" dirty="0"/>
              <a:t> format, which makes </a:t>
            </a:r>
            <a:r>
              <a:rPr lang="en-US" sz="2400" b="1" dirty="0"/>
              <a:t>higher quality output</a:t>
            </a:r>
            <a:r>
              <a:rPr lang="en-US" sz="2400" dirty="0"/>
              <a:t>. These files are commonly used to store graphics for web images. </a:t>
            </a:r>
            <a:r>
              <a:rPr lang="en-US" sz="2400" b="1" dirty="0"/>
              <a:t>Supports transparency</a:t>
            </a:r>
            <a:r>
              <a:rPr lang="en-US" sz="2400" dirty="0"/>
              <a:t>. The ‘.</a:t>
            </a:r>
            <a:r>
              <a:rPr lang="en-US" sz="2400" dirty="0" err="1"/>
              <a:t>png</a:t>
            </a:r>
            <a:r>
              <a:rPr lang="en-US" sz="2400" dirty="0"/>
              <a:t>’ filename extension is used to save the file. </a:t>
            </a:r>
          </a:p>
        </p:txBody>
      </p:sp>
    </p:spTree>
    <p:extLst>
      <p:ext uri="{BB962C8B-B14F-4D97-AF65-F5344CB8AC3E}">
        <p14:creationId xmlns:p14="http://schemas.microsoft.com/office/powerpoint/2010/main" val="1835526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791055C-B4F6-41C8-9C31-C0AA9B8D1BF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0BC7B2FB-A35F-48C2-A537-5CE8465C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PNG vs JPEG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158DC7F-518D-4930-9B6D-ACA38B37A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780830A-FF8D-4977-B81E-A8A084A67D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Picture 2" descr="Tutti i logo di Google dedicati alla scienza nel 2009 | Lega Nerd">
            <a:extLst>
              <a:ext uri="{FF2B5EF4-FFF2-40B4-BE49-F238E27FC236}">
                <a16:creationId xmlns:a16="http://schemas.microsoft.com/office/drawing/2014/main" id="{2BBBE97B-27AA-46A4-8631-C0DB525EFB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21"/>
          <a:stretch/>
        </p:blipFill>
        <p:spPr bwMode="auto">
          <a:xfrm>
            <a:off x="7537041" y="1289542"/>
            <a:ext cx="4000500" cy="4278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What&amp;#39;s the difference between a PNG and a JPEG? – ReadyTechGo">
            <a:extLst>
              <a:ext uri="{FF2B5EF4-FFF2-40B4-BE49-F238E27FC236}">
                <a16:creationId xmlns:a16="http://schemas.microsoft.com/office/drawing/2014/main" id="{1FBAF47F-025D-4BD7-8C51-5917BC3243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173" y="1142999"/>
            <a:ext cx="4191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PNG vs JPG: Which image format is better for your website?">
            <a:extLst>
              <a:ext uri="{FF2B5EF4-FFF2-40B4-BE49-F238E27FC236}">
                <a16:creationId xmlns:a16="http://schemas.microsoft.com/office/drawing/2014/main" id="{A71842D3-B845-42A8-8A20-63A95A270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850" y="3428999"/>
            <a:ext cx="6019646" cy="258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482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EC00C06-C816-1551-AC4F-9C338818F5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2.3</a:t>
            </a:r>
            <a:br>
              <a:rPr lang="it-IT" dirty="0"/>
            </a:br>
            <a:r>
              <a:rPr lang="it-IT" dirty="0"/>
              <a:t>Data </a:t>
            </a:r>
            <a:r>
              <a:rPr lang="it-IT" dirty="0" err="1"/>
              <a:t>Preparation</a:t>
            </a:r>
            <a:r>
              <a:rPr lang="it-IT" dirty="0"/>
              <a:t> 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4E00B33-E053-D5FD-883A-8E9CDD5560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Train, Val and Test</a:t>
            </a:r>
          </a:p>
          <a:p>
            <a:r>
              <a:rPr lang="it-IT" dirty="0" err="1"/>
              <a:t>Types</a:t>
            </a:r>
            <a:r>
              <a:rPr lang="it-IT" dirty="0"/>
              <a:t> of Learning</a:t>
            </a:r>
          </a:p>
          <a:p>
            <a:r>
              <a:rPr lang="it-IT" dirty="0"/>
              <a:t>Input data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8CEEE74-E5CC-3A56-7969-5C2052D06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32729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91B9A415-AA78-DE3F-F860-647DD6757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/>
              <a:t>Data</a:t>
            </a:r>
            <a:r>
              <a:rPr lang="it-IT" dirty="0"/>
              <a:t>: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contained</a:t>
            </a:r>
            <a:r>
              <a:rPr lang="it-IT" dirty="0"/>
              <a:t> in a set (</a:t>
            </a:r>
            <a:r>
              <a:rPr lang="it-IT" i="1" dirty="0"/>
              <a:t>dataset</a:t>
            </a:r>
            <a:r>
              <a:rPr lang="it-IT" dirty="0"/>
              <a:t>)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are </a:t>
            </a:r>
            <a:r>
              <a:rPr lang="it-IT" dirty="0" err="1"/>
              <a:t>going</a:t>
            </a:r>
            <a:r>
              <a:rPr lang="it-IT" dirty="0"/>
              <a:t> to use in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algorithm</a:t>
            </a:r>
            <a:endParaRPr lang="it-IT" dirty="0"/>
          </a:p>
          <a:p>
            <a:pPr lvl="1"/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can </a:t>
            </a:r>
            <a:r>
              <a:rPr lang="it-IT" dirty="0" err="1"/>
              <a:t>named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i="1" dirty="0"/>
              <a:t>data point</a:t>
            </a:r>
            <a:r>
              <a:rPr lang="it-IT" dirty="0"/>
              <a:t>, </a:t>
            </a:r>
            <a:r>
              <a:rPr lang="it-IT" i="1" dirty="0" err="1"/>
              <a:t>observation</a:t>
            </a:r>
            <a:r>
              <a:rPr lang="it-IT" dirty="0"/>
              <a:t>, </a:t>
            </a:r>
            <a:r>
              <a:rPr lang="it-IT" i="1" dirty="0"/>
              <a:t>data sample, data</a:t>
            </a:r>
            <a:r>
              <a:rPr lang="it-IT" dirty="0"/>
              <a:t>.</a:t>
            </a:r>
            <a:endParaRPr lang="it-IT" sz="900" b="1" dirty="0"/>
          </a:p>
          <a:p>
            <a:endParaRPr lang="it-IT" sz="900" b="1" dirty="0"/>
          </a:p>
          <a:p>
            <a:r>
              <a:rPr lang="it-IT" b="1" dirty="0"/>
              <a:t>Feature</a:t>
            </a:r>
            <a:r>
              <a:rPr lang="it-IT" dirty="0"/>
              <a:t>: </a:t>
            </a:r>
            <a:r>
              <a:rPr lang="en-US" dirty="0"/>
              <a:t>individual characteristics or attributes used to describe and represent data points.</a:t>
            </a:r>
          </a:p>
          <a:p>
            <a:pPr lvl="1"/>
            <a:r>
              <a:rPr lang="en-US" dirty="0"/>
              <a:t>Also, the variables or properties that </a:t>
            </a:r>
            <a:r>
              <a:rPr lang="en-US" b="1" dirty="0"/>
              <a:t>capture information </a:t>
            </a:r>
            <a:r>
              <a:rPr lang="en-US" dirty="0"/>
              <a:t>about the data</a:t>
            </a:r>
          </a:p>
          <a:p>
            <a:pPr lvl="1"/>
            <a:r>
              <a:rPr lang="en-US" dirty="0"/>
              <a:t>The number of features is referred as </a:t>
            </a:r>
            <a:r>
              <a:rPr lang="en-US" b="1" dirty="0"/>
              <a:t>dimensionality </a:t>
            </a:r>
            <a:r>
              <a:rPr lang="en-US" dirty="0"/>
              <a:t>(!= the number of data)</a:t>
            </a:r>
          </a:p>
          <a:p>
            <a:pPr lvl="2"/>
            <a:r>
              <a:rPr lang="en-US" dirty="0"/>
              <a:t>If the dimensionality is 2, it is easy to plot and visualize the feature distribution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In a dataset of housing prices, features could include </a:t>
            </a:r>
            <a:br>
              <a:rPr lang="en-US" dirty="0"/>
            </a:br>
            <a:r>
              <a:rPr lang="en-US" dirty="0"/>
              <a:t>the number of bedrooms, location, and number of </a:t>
            </a:r>
            <a:br>
              <a:rPr lang="en-US" dirty="0"/>
            </a:br>
            <a:r>
              <a:rPr lang="en-US" dirty="0"/>
              <a:t>bathrooms.</a:t>
            </a:r>
          </a:p>
          <a:p>
            <a:pPr lvl="2"/>
            <a:r>
              <a:rPr lang="en-US" dirty="0"/>
              <a:t>In a dataset of geometric shapes, features include the </a:t>
            </a:r>
            <a:br>
              <a:rPr lang="en-US" dirty="0"/>
            </a:br>
            <a:r>
              <a:rPr lang="en-US" dirty="0"/>
              <a:t>coordinates of the vertices of each shape</a:t>
            </a:r>
          </a:p>
          <a:p>
            <a:pPr lvl="2"/>
            <a:r>
              <a:rPr lang="en-US" dirty="0"/>
              <a:t>In a dataset of people, features could include only the </a:t>
            </a:r>
            <a:br>
              <a:rPr lang="en-US" dirty="0"/>
            </a:br>
            <a:r>
              <a:rPr lang="en-US" dirty="0"/>
              <a:t>height and the weight of each person.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1E2E83-192B-1C03-527E-A8FFBFB3398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12D6287B-E1E9-7680-23ED-256953401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9E01C01-56EC-451A-F133-3E141FE3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23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28D5F3E-63A5-566D-8174-B907649812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2050" name="Picture 2" descr="The Relationship Between Human Height and Weight – GeoGebra">
            <a:extLst>
              <a:ext uri="{FF2B5EF4-FFF2-40B4-BE49-F238E27FC236}">
                <a16:creationId xmlns:a16="http://schemas.microsoft.com/office/drawing/2014/main" id="{693970C6-6619-850C-A6FD-7047E5C269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0165" y="3598817"/>
            <a:ext cx="4609882" cy="2505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069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7C1F2314-E762-02CE-87A6-B2E58B9CF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/>
              <a:t>Data </a:t>
            </a:r>
            <a:r>
              <a:rPr lang="it-IT" b="1" dirty="0" err="1"/>
              <a:t>Cleaning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M</a:t>
            </a:r>
            <a:r>
              <a:rPr lang="en-US" dirty="0" err="1"/>
              <a:t>ost</a:t>
            </a:r>
            <a:r>
              <a:rPr lang="en-US" dirty="0"/>
              <a:t> Machine Learning algorithms cannot work with </a:t>
            </a:r>
            <a:r>
              <a:rPr lang="en-US" b="1" dirty="0"/>
              <a:t>missing</a:t>
            </a:r>
            <a:r>
              <a:rPr lang="en-US" dirty="0"/>
              <a:t> </a:t>
            </a:r>
            <a:r>
              <a:rPr lang="en-US" b="1" dirty="0"/>
              <a:t>features</a:t>
            </a:r>
          </a:p>
          <a:p>
            <a:pPr lvl="1"/>
            <a:r>
              <a:rPr lang="en-US" dirty="0"/>
              <a:t>Remember to replace missing values with a value (0, median value, average value, …)</a:t>
            </a:r>
          </a:p>
          <a:p>
            <a:pPr lvl="1"/>
            <a:r>
              <a:rPr lang="en-US" dirty="0"/>
              <a:t>You will see other techniques in the Data Mining module</a:t>
            </a:r>
          </a:p>
          <a:p>
            <a:pPr marL="457200" lvl="1" indent="0">
              <a:buNone/>
            </a:pPr>
            <a:endParaRPr lang="en-US" sz="900" dirty="0"/>
          </a:p>
          <a:p>
            <a:r>
              <a:rPr lang="en-US" b="1" dirty="0"/>
              <a:t>Feature Scaling</a:t>
            </a:r>
          </a:p>
          <a:p>
            <a:pPr lvl="1"/>
            <a:r>
              <a:rPr lang="en-US" dirty="0"/>
              <a:t>Machine Learning algorithms don’t perform well when the input numerical features</a:t>
            </a:r>
            <a:br>
              <a:rPr lang="en-US" dirty="0"/>
            </a:br>
            <a:r>
              <a:rPr lang="en-US" dirty="0"/>
              <a:t>have very different scales</a:t>
            </a:r>
          </a:p>
          <a:p>
            <a:pPr lvl="1"/>
            <a:r>
              <a:rPr lang="en-US" dirty="0"/>
              <a:t>There are two common ways to get all features to have the same scale:</a:t>
            </a:r>
          </a:p>
          <a:p>
            <a:pPr lvl="2"/>
            <a:r>
              <a:rPr lang="en-US" b="1" dirty="0"/>
              <a:t>Normalization</a:t>
            </a:r>
            <a:r>
              <a:rPr lang="en-US" dirty="0"/>
              <a:t> (also called </a:t>
            </a:r>
            <a:r>
              <a:rPr lang="en-US" b="1" dirty="0"/>
              <a:t>min-max</a:t>
            </a:r>
            <a:r>
              <a:rPr lang="en-US" dirty="0"/>
              <a:t> scaling)</a:t>
            </a:r>
          </a:p>
          <a:p>
            <a:pPr lvl="3"/>
            <a:r>
              <a:rPr lang="en-US" dirty="0"/>
              <a:t>Values are shifted and rescaled so that they end up ranging from 0 to 1</a:t>
            </a:r>
          </a:p>
          <a:p>
            <a:pPr lvl="3"/>
            <a:r>
              <a:rPr lang="en-US" dirty="0"/>
              <a:t>We do this by </a:t>
            </a:r>
            <a:r>
              <a:rPr lang="en-US" b="1" dirty="0"/>
              <a:t>subtracting</a:t>
            </a:r>
            <a:r>
              <a:rPr lang="en-US" dirty="0"/>
              <a:t> the </a:t>
            </a:r>
            <a:r>
              <a:rPr lang="en-US" b="1" dirty="0"/>
              <a:t>min</a:t>
            </a:r>
            <a:r>
              <a:rPr lang="en-US" dirty="0"/>
              <a:t> value and </a:t>
            </a:r>
            <a:r>
              <a:rPr lang="en-US" b="1" dirty="0"/>
              <a:t>dividing</a:t>
            </a:r>
            <a:r>
              <a:rPr lang="en-US" dirty="0"/>
              <a:t> by the </a:t>
            </a:r>
            <a:r>
              <a:rPr lang="en-US" b="1" dirty="0"/>
              <a:t>max</a:t>
            </a:r>
            <a:r>
              <a:rPr lang="en-US" dirty="0"/>
              <a:t> minus the min</a:t>
            </a:r>
          </a:p>
          <a:p>
            <a:pPr lvl="2"/>
            <a:r>
              <a:rPr lang="en-US" b="1" dirty="0"/>
              <a:t>Standardization</a:t>
            </a:r>
          </a:p>
          <a:p>
            <a:pPr lvl="3"/>
            <a:r>
              <a:rPr lang="en-US" dirty="0"/>
              <a:t>We </a:t>
            </a:r>
            <a:r>
              <a:rPr lang="it-IT" b="1" dirty="0" err="1"/>
              <a:t>subtract</a:t>
            </a:r>
            <a:r>
              <a:rPr lang="it-IT" b="1" dirty="0"/>
              <a:t> the </a:t>
            </a:r>
            <a:r>
              <a:rPr lang="it-IT" b="1" dirty="0" err="1"/>
              <a:t>mean</a:t>
            </a:r>
            <a:r>
              <a:rPr lang="it-IT" b="1" dirty="0"/>
              <a:t> </a:t>
            </a:r>
            <a:r>
              <a:rPr lang="it-IT" b="1" dirty="0" err="1"/>
              <a:t>value</a:t>
            </a:r>
            <a:r>
              <a:rPr lang="it-IT" dirty="0"/>
              <a:t>, </a:t>
            </a:r>
            <a:r>
              <a:rPr lang="en-US" dirty="0"/>
              <a:t>and then we </a:t>
            </a:r>
            <a:r>
              <a:rPr lang="en-US" b="1" dirty="0"/>
              <a:t>divide by the standard deviation</a:t>
            </a:r>
          </a:p>
          <a:p>
            <a:pPr lvl="3"/>
            <a:r>
              <a:rPr lang="en-US" dirty="0"/>
              <a:t>The resulting values will have </a:t>
            </a:r>
            <a:r>
              <a:rPr lang="en-US" b="1" dirty="0"/>
              <a:t>zero mean </a:t>
            </a:r>
            <a:r>
              <a:rPr lang="en-US" dirty="0"/>
              <a:t>and </a:t>
            </a:r>
            <a:r>
              <a:rPr lang="en-US" b="1" dirty="0"/>
              <a:t>unit variance</a:t>
            </a:r>
            <a:endParaRPr lang="it-IT" b="1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3DD2B4C-C6D0-9BAE-6091-C744B182F18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55882FEC-7B2A-EB31-4BCD-8BC2BE880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Preparation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D5E336E-A4D4-B24C-02FB-A2BF63CCD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24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B2C9918C-9E77-1B24-9A0E-651F57F3ED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2050" name="Picture 2" descr="What Do Normalization and Standardization Mean? When to Normalize Data and  When to Standardize Data? | by Akalbir Singh Chadha | Becoming Human:  Artificial Intelligence Magazine">
            <a:extLst>
              <a:ext uri="{FF2B5EF4-FFF2-40B4-BE49-F238E27FC236}">
                <a16:creationId xmlns:a16="http://schemas.microsoft.com/office/drawing/2014/main" id="{E8318D8B-1703-7167-909E-9B5441046A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9" t="12574" r="68184" b="7870"/>
          <a:stretch/>
        </p:blipFill>
        <p:spPr bwMode="auto">
          <a:xfrm>
            <a:off x="9755453" y="249511"/>
            <a:ext cx="1600911" cy="1994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What Do Normalization and Standardization Mean? When to Normalize Data and  When to Standardize Data? | by Akalbir Singh Chadha | Becoming Human:  Artificial Intelligence Magazine">
            <a:extLst>
              <a:ext uri="{FF2B5EF4-FFF2-40B4-BE49-F238E27FC236}">
                <a16:creationId xmlns:a16="http://schemas.microsoft.com/office/drawing/2014/main" id="{2EFB80C0-05CE-1DE9-4B69-BD4E409219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33" t="12574" r="40510" b="7870"/>
          <a:stretch/>
        </p:blipFill>
        <p:spPr bwMode="auto">
          <a:xfrm>
            <a:off x="9755452" y="2243757"/>
            <a:ext cx="1600911" cy="1994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What Do Normalization and Standardization Mean? When to Normalize Data and  When to Standardize Data? | by Akalbir Singh Chadha | Becoming Human:  Artificial Intelligence Magazine">
            <a:extLst>
              <a:ext uri="{FF2B5EF4-FFF2-40B4-BE49-F238E27FC236}">
                <a16:creationId xmlns:a16="http://schemas.microsoft.com/office/drawing/2014/main" id="{1CCC4931-78B2-9C33-4841-7F3B666859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48" t="8899" r="5775" b="11545"/>
          <a:stretch/>
        </p:blipFill>
        <p:spPr bwMode="auto">
          <a:xfrm>
            <a:off x="9755452" y="4304622"/>
            <a:ext cx="1600912" cy="179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202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86111108-850F-46C6-8566-A067CAF31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Once </a:t>
            </a:r>
            <a:r>
              <a:rPr lang="it-IT" dirty="0" err="1"/>
              <a:t>obtained</a:t>
            </a:r>
            <a:r>
              <a:rPr lang="it-IT" dirty="0"/>
              <a:t> (</a:t>
            </a:r>
            <a:r>
              <a:rPr lang="it-IT" dirty="0" err="1"/>
              <a:t>collected</a:t>
            </a:r>
            <a:r>
              <a:rPr lang="it-IT" dirty="0"/>
              <a:t>) data for </a:t>
            </a:r>
            <a:r>
              <a:rPr lang="it-IT" dirty="0" err="1"/>
              <a:t>our</a:t>
            </a:r>
            <a:r>
              <a:rPr lang="it-IT" dirty="0"/>
              <a:t> ML system,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necessary</a:t>
            </a:r>
            <a:r>
              <a:rPr lang="it-IT" dirty="0"/>
              <a:t> to </a:t>
            </a:r>
            <a:r>
              <a:rPr lang="it-IT" dirty="0" err="1"/>
              <a:t>prepare</a:t>
            </a:r>
            <a:r>
              <a:rPr lang="it-IT" dirty="0"/>
              <a:t> </a:t>
            </a:r>
            <a:r>
              <a:rPr lang="it-IT" dirty="0" err="1"/>
              <a:t>them</a:t>
            </a:r>
            <a:endParaRPr lang="it-IT" dirty="0"/>
          </a:p>
          <a:p>
            <a:r>
              <a:rPr lang="en-US" dirty="0"/>
              <a:t>You will always have to organize the data as follows:</a:t>
            </a:r>
          </a:p>
          <a:p>
            <a:endParaRPr lang="it-IT" sz="900" dirty="0"/>
          </a:p>
          <a:p>
            <a:r>
              <a:rPr lang="it-IT" b="1" dirty="0"/>
              <a:t>Training </a:t>
            </a:r>
            <a:r>
              <a:rPr lang="it-IT" dirty="0"/>
              <a:t>set: </a:t>
            </a:r>
          </a:p>
          <a:p>
            <a:pPr lvl="1"/>
            <a:r>
              <a:rPr lang="en-US" dirty="0"/>
              <a:t>The data on which </a:t>
            </a:r>
            <a:r>
              <a:rPr lang="en-US" b="1" dirty="0"/>
              <a:t>the model learns </a:t>
            </a:r>
            <a:r>
              <a:rPr lang="en-US" dirty="0"/>
              <a:t>during the training phase </a:t>
            </a:r>
          </a:p>
          <a:p>
            <a:pPr lvl="1"/>
            <a:r>
              <a:rPr lang="it-IT" dirty="0" err="1"/>
              <a:t>Usually</a:t>
            </a:r>
            <a:r>
              <a:rPr lang="it-IT" dirty="0"/>
              <a:t>, training </a:t>
            </a:r>
            <a:r>
              <a:rPr lang="it-IT" dirty="0" err="1"/>
              <a:t>phase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b="1" dirty="0" err="1"/>
              <a:t>computational</a:t>
            </a:r>
            <a:r>
              <a:rPr lang="it-IT" b="1" dirty="0"/>
              <a:t> </a:t>
            </a:r>
            <a:r>
              <a:rPr lang="it-IT" b="1" dirty="0" err="1"/>
              <a:t>demanding</a:t>
            </a:r>
            <a:r>
              <a:rPr lang="it-IT" b="1" dirty="0"/>
              <a:t> </a:t>
            </a:r>
            <a:r>
              <a:rPr lang="it-IT" dirty="0"/>
              <a:t>(</a:t>
            </a:r>
            <a:r>
              <a:rPr lang="it-IT" dirty="0" err="1"/>
              <a:t>GPUs</a:t>
            </a:r>
            <a:r>
              <a:rPr lang="it-IT" dirty="0"/>
              <a:t> for training the </a:t>
            </a:r>
            <a:r>
              <a:rPr lang="it-IT" dirty="0" err="1"/>
              <a:t>NNs</a:t>
            </a:r>
            <a:r>
              <a:rPr lang="it-IT" dirty="0"/>
              <a:t>)</a:t>
            </a:r>
          </a:p>
          <a:p>
            <a:endParaRPr lang="it-IT" sz="900" b="1" dirty="0"/>
          </a:p>
          <a:p>
            <a:r>
              <a:rPr lang="it-IT" b="1" dirty="0" err="1"/>
              <a:t>Validation</a:t>
            </a:r>
            <a:r>
              <a:rPr lang="it-IT" b="1" dirty="0"/>
              <a:t> </a:t>
            </a:r>
            <a:r>
              <a:rPr lang="it-IT" dirty="0"/>
              <a:t>set: </a:t>
            </a:r>
          </a:p>
          <a:p>
            <a:pPr lvl="1"/>
            <a:r>
              <a:rPr lang="en-US" dirty="0"/>
              <a:t>Usually, a part of the training set</a:t>
            </a:r>
          </a:p>
          <a:p>
            <a:pPr lvl="1"/>
            <a:r>
              <a:rPr lang="en-US" dirty="0"/>
              <a:t>On this data, the </a:t>
            </a:r>
            <a:r>
              <a:rPr lang="en-US" b="1" dirty="0"/>
              <a:t>hyperparameters of the model are fine tuned</a:t>
            </a:r>
            <a:endParaRPr lang="it-IT" b="1" dirty="0"/>
          </a:p>
          <a:p>
            <a:endParaRPr lang="it-IT" sz="900" b="1" dirty="0"/>
          </a:p>
          <a:p>
            <a:r>
              <a:rPr lang="it-IT" b="1" dirty="0"/>
              <a:t>Testing </a:t>
            </a:r>
            <a:r>
              <a:rPr lang="it-IT" dirty="0"/>
              <a:t>set:</a:t>
            </a:r>
          </a:p>
          <a:p>
            <a:pPr lvl="1"/>
            <a:r>
              <a:rPr lang="it-IT" dirty="0"/>
              <a:t>Data on </a:t>
            </a:r>
            <a:r>
              <a:rPr lang="it-IT" dirty="0" err="1"/>
              <a:t>which</a:t>
            </a:r>
            <a:r>
              <a:rPr lang="it-IT" dirty="0"/>
              <a:t> the </a:t>
            </a:r>
            <a:r>
              <a:rPr lang="it-IT" b="1" dirty="0"/>
              <a:t>model </a:t>
            </a:r>
            <a:r>
              <a:rPr lang="it-IT" b="1" dirty="0" err="1"/>
              <a:t>is</a:t>
            </a:r>
            <a:r>
              <a:rPr lang="it-IT" b="1" dirty="0"/>
              <a:t> </a:t>
            </a:r>
            <a:r>
              <a:rPr lang="it-IT" b="1" dirty="0" err="1"/>
              <a:t>tested</a:t>
            </a:r>
            <a:r>
              <a:rPr lang="it-IT" b="1" dirty="0"/>
              <a:t> and performance are </a:t>
            </a:r>
            <a:r>
              <a:rPr lang="it-IT" b="1" dirty="0" err="1"/>
              <a:t>collected</a:t>
            </a:r>
            <a:endParaRPr lang="it-IT" dirty="0"/>
          </a:p>
          <a:p>
            <a:pPr lvl="1"/>
            <a:r>
              <a:rPr lang="it-IT" dirty="0"/>
              <a:t>The testing </a:t>
            </a:r>
            <a:r>
              <a:rPr lang="it-IT" dirty="0" err="1"/>
              <a:t>phase</a:t>
            </a:r>
            <a:r>
              <a:rPr lang="it-IT" dirty="0"/>
              <a:t> </a:t>
            </a:r>
            <a:r>
              <a:rPr lang="en-US" dirty="0"/>
              <a:t>tests the model </a:t>
            </a:r>
            <a:r>
              <a:rPr lang="en-US" b="1" dirty="0"/>
              <a:t>effectiveness</a:t>
            </a:r>
            <a:r>
              <a:rPr lang="en-US" dirty="0"/>
              <a:t>, also through </a:t>
            </a:r>
            <a:r>
              <a:rPr lang="en-US" b="1" dirty="0"/>
              <a:t>qualitative</a:t>
            </a:r>
            <a:r>
              <a:rPr lang="en-US" dirty="0"/>
              <a:t> and </a:t>
            </a:r>
            <a:r>
              <a:rPr lang="en-US" b="1" dirty="0"/>
              <a:t>quantitative</a:t>
            </a:r>
            <a:r>
              <a:rPr lang="en-US" dirty="0"/>
              <a:t> numerical measures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FFC578-9AA6-4E24-832B-F7C51760C38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BAC88128-9884-41DB-B852-E8CC21C60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Preparation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65B8ACA-A060-4E57-A901-1A0934C52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25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C1D473C-A3C8-40DC-8C9C-F8709E38D5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97957E9-CDF8-D8AE-585A-1BC92B447087}"/>
              </a:ext>
            </a:extLst>
          </p:cNvPr>
          <p:cNvSpPr txBox="1"/>
          <p:nvPr/>
        </p:nvSpPr>
        <p:spPr>
          <a:xfrm rot="692954">
            <a:off x="9362807" y="2459503"/>
            <a:ext cx="2242487" cy="1938992"/>
          </a:xfrm>
          <a:custGeom>
            <a:avLst/>
            <a:gdLst>
              <a:gd name="connsiteX0" fmla="*/ 0 w 2242487"/>
              <a:gd name="connsiteY0" fmla="*/ 0 h 1938992"/>
              <a:gd name="connsiteX1" fmla="*/ 515772 w 2242487"/>
              <a:gd name="connsiteY1" fmla="*/ 0 h 1938992"/>
              <a:gd name="connsiteX2" fmla="*/ 1031544 w 2242487"/>
              <a:gd name="connsiteY2" fmla="*/ 0 h 1938992"/>
              <a:gd name="connsiteX3" fmla="*/ 1569741 w 2242487"/>
              <a:gd name="connsiteY3" fmla="*/ 0 h 1938992"/>
              <a:gd name="connsiteX4" fmla="*/ 2242487 w 2242487"/>
              <a:gd name="connsiteY4" fmla="*/ 0 h 1938992"/>
              <a:gd name="connsiteX5" fmla="*/ 2242487 w 2242487"/>
              <a:gd name="connsiteY5" fmla="*/ 626941 h 1938992"/>
              <a:gd name="connsiteX6" fmla="*/ 2242487 w 2242487"/>
              <a:gd name="connsiteY6" fmla="*/ 1292661 h 1938992"/>
              <a:gd name="connsiteX7" fmla="*/ 2242487 w 2242487"/>
              <a:gd name="connsiteY7" fmla="*/ 1938992 h 1938992"/>
              <a:gd name="connsiteX8" fmla="*/ 1749140 w 2242487"/>
              <a:gd name="connsiteY8" fmla="*/ 1938992 h 1938992"/>
              <a:gd name="connsiteX9" fmla="*/ 1210943 w 2242487"/>
              <a:gd name="connsiteY9" fmla="*/ 1938992 h 1938992"/>
              <a:gd name="connsiteX10" fmla="*/ 717596 w 2242487"/>
              <a:gd name="connsiteY10" fmla="*/ 1938992 h 1938992"/>
              <a:gd name="connsiteX11" fmla="*/ 0 w 2242487"/>
              <a:gd name="connsiteY11" fmla="*/ 1938992 h 1938992"/>
              <a:gd name="connsiteX12" fmla="*/ 0 w 2242487"/>
              <a:gd name="connsiteY12" fmla="*/ 1253881 h 1938992"/>
              <a:gd name="connsiteX13" fmla="*/ 0 w 2242487"/>
              <a:gd name="connsiteY13" fmla="*/ 568771 h 1938992"/>
              <a:gd name="connsiteX14" fmla="*/ 0 w 2242487"/>
              <a:gd name="connsiteY14" fmla="*/ 0 h 193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42487" h="1938992" extrusionOk="0">
                <a:moveTo>
                  <a:pt x="0" y="0"/>
                </a:moveTo>
                <a:cubicBezTo>
                  <a:pt x="213023" y="24599"/>
                  <a:pt x="328572" y="-15887"/>
                  <a:pt x="515772" y="0"/>
                </a:cubicBezTo>
                <a:cubicBezTo>
                  <a:pt x="702972" y="15887"/>
                  <a:pt x="882128" y="-11815"/>
                  <a:pt x="1031544" y="0"/>
                </a:cubicBezTo>
                <a:cubicBezTo>
                  <a:pt x="1180960" y="11815"/>
                  <a:pt x="1408209" y="6420"/>
                  <a:pt x="1569741" y="0"/>
                </a:cubicBezTo>
                <a:cubicBezTo>
                  <a:pt x="1731273" y="-6420"/>
                  <a:pt x="1954771" y="8223"/>
                  <a:pt x="2242487" y="0"/>
                </a:cubicBezTo>
                <a:cubicBezTo>
                  <a:pt x="2270671" y="132371"/>
                  <a:pt x="2246369" y="359948"/>
                  <a:pt x="2242487" y="626941"/>
                </a:cubicBezTo>
                <a:cubicBezTo>
                  <a:pt x="2238605" y="893934"/>
                  <a:pt x="2226844" y="1143835"/>
                  <a:pt x="2242487" y="1292661"/>
                </a:cubicBezTo>
                <a:cubicBezTo>
                  <a:pt x="2258130" y="1441487"/>
                  <a:pt x="2256224" y="1659257"/>
                  <a:pt x="2242487" y="1938992"/>
                </a:cubicBezTo>
                <a:cubicBezTo>
                  <a:pt x="2112441" y="1948254"/>
                  <a:pt x="1992372" y="1915688"/>
                  <a:pt x="1749140" y="1938992"/>
                </a:cubicBezTo>
                <a:cubicBezTo>
                  <a:pt x="1505908" y="1962296"/>
                  <a:pt x="1410328" y="1958783"/>
                  <a:pt x="1210943" y="1938992"/>
                </a:cubicBezTo>
                <a:cubicBezTo>
                  <a:pt x="1011558" y="1919201"/>
                  <a:pt x="872194" y="1919363"/>
                  <a:pt x="717596" y="1938992"/>
                </a:cubicBezTo>
                <a:cubicBezTo>
                  <a:pt x="562998" y="1958621"/>
                  <a:pt x="283334" y="1965158"/>
                  <a:pt x="0" y="1938992"/>
                </a:cubicBezTo>
                <a:cubicBezTo>
                  <a:pt x="-19874" y="1766474"/>
                  <a:pt x="-32650" y="1421156"/>
                  <a:pt x="0" y="1253881"/>
                </a:cubicBezTo>
                <a:cubicBezTo>
                  <a:pt x="32650" y="1086606"/>
                  <a:pt x="6570" y="732787"/>
                  <a:pt x="0" y="568771"/>
                </a:cubicBezTo>
                <a:cubicBezTo>
                  <a:pt x="-6570" y="404755"/>
                  <a:pt x="-6543" y="271888"/>
                  <a:pt x="0" y="0"/>
                </a:cubicBezTo>
                <a:close/>
              </a:path>
            </a:pathLst>
          </a:custGeom>
          <a:noFill/>
          <a:ln w="190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377143853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None</a:t>
            </a:r>
            <a:r>
              <a:rPr lang="en-US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element of the </a:t>
            </a:r>
            <a:r>
              <a:rPr lang="en-US" sz="24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test</a:t>
            </a:r>
            <a:r>
              <a:rPr lang="en-US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set </a:t>
            </a:r>
            <a:r>
              <a:rPr lang="en-US" sz="24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must</a:t>
            </a:r>
            <a:r>
              <a:rPr lang="en-US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be used in the </a:t>
            </a:r>
            <a:r>
              <a:rPr lang="en-US" sz="24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train</a:t>
            </a:r>
            <a:r>
              <a:rPr lang="en-US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or </a:t>
            </a:r>
            <a:r>
              <a:rPr lang="en-US" sz="24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validation</a:t>
            </a:r>
            <a:r>
              <a:rPr lang="en-US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!!</a:t>
            </a:r>
            <a:endParaRPr lang="it-IT" sz="24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7147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B663C32-BD9D-BDD4-1D74-B4233D393CC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8EF079C9-0A30-F260-A0FA-C7F408387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Preparation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F71F53F-24A4-C72B-F2BE-AAB5295F0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26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D87C0D31-F02E-9CE6-9F49-D0634E5094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Picture 2" descr="Train Test Validation Split: How To &amp; Best Practices [2022]">
            <a:extLst>
              <a:ext uri="{FF2B5EF4-FFF2-40B4-BE49-F238E27FC236}">
                <a16:creationId xmlns:a16="http://schemas.microsoft.com/office/drawing/2014/main" id="{52BA11B8-34CC-1386-AD65-419A479704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01" b="14916"/>
          <a:stretch/>
        </p:blipFill>
        <p:spPr bwMode="auto">
          <a:xfrm>
            <a:off x="296174" y="3603677"/>
            <a:ext cx="5489375" cy="2595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73F5174-8238-55C1-3467-852949B4D676}"/>
              </a:ext>
            </a:extLst>
          </p:cNvPr>
          <p:cNvSpPr txBox="1"/>
          <p:nvPr/>
        </p:nvSpPr>
        <p:spPr>
          <a:xfrm>
            <a:off x="6310234" y="3998305"/>
            <a:ext cx="42354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NB:</a:t>
            </a:r>
            <a:r>
              <a:rPr lang="en-US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partitioning data in Training, Validation and Testing sets often requires to </a:t>
            </a:r>
            <a:r>
              <a:rPr lang="en-US" sz="24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randomly generate the indices </a:t>
            </a:r>
            <a:r>
              <a:rPr lang="en-US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of the elements to assign to different sets!</a:t>
            </a:r>
            <a:endParaRPr lang="it-IT" sz="24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pic>
        <p:nvPicPr>
          <p:cNvPr id="1026" name="Picture 2" descr="What is validation data used for? - Machine Learning Basics - Galaxy Inferno">
            <a:extLst>
              <a:ext uri="{FF2B5EF4-FFF2-40B4-BE49-F238E27FC236}">
                <a16:creationId xmlns:a16="http://schemas.microsoft.com/office/drawing/2014/main" id="{BFFBE445-CA5B-E111-AFDA-40AE123774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6" b="15053"/>
          <a:stretch/>
        </p:blipFill>
        <p:spPr bwMode="auto">
          <a:xfrm>
            <a:off x="3390468" y="1074370"/>
            <a:ext cx="5541819" cy="2289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46609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00D600D2-34F5-498B-9E64-CE251672B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validation set is too small, then model evaluations will be imprecise.</a:t>
            </a:r>
          </a:p>
          <a:p>
            <a:r>
              <a:rPr lang="it-IT" b="1" dirty="0"/>
              <a:t>K-</a:t>
            </a:r>
            <a:r>
              <a:rPr lang="it-IT" b="1" dirty="0" err="1"/>
              <a:t>fold</a:t>
            </a:r>
            <a:r>
              <a:rPr lang="it-IT" b="1" dirty="0"/>
              <a:t> cross-</a:t>
            </a:r>
            <a:r>
              <a:rPr lang="it-IT" b="1" dirty="0" err="1"/>
              <a:t>validation</a:t>
            </a:r>
            <a:r>
              <a:rPr lang="it-IT" dirty="0"/>
              <a:t>:</a:t>
            </a:r>
          </a:p>
          <a:p>
            <a:pPr lvl="1"/>
            <a:r>
              <a:rPr lang="en-US" dirty="0"/>
              <a:t>With few data, </a:t>
            </a:r>
            <a:r>
              <a:rPr lang="en-US" b="1" dirty="0"/>
              <a:t>a more robust choice of hyperparameters</a:t>
            </a:r>
            <a:r>
              <a:rPr lang="en-US" dirty="0"/>
              <a:t> is obtained with the</a:t>
            </a:r>
            <a:r>
              <a:rPr lang="en-US" i="1" dirty="0"/>
              <a:t> k-fold cross-validation</a:t>
            </a:r>
          </a:p>
          <a:p>
            <a:pPr lvl="1"/>
            <a:r>
              <a:rPr lang="it-IT" dirty="0"/>
              <a:t>How to </a:t>
            </a:r>
            <a:r>
              <a:rPr lang="it-IT" dirty="0" err="1"/>
              <a:t>implement</a:t>
            </a:r>
            <a:r>
              <a:rPr lang="it-IT" dirty="0"/>
              <a:t> k-</a:t>
            </a:r>
            <a:r>
              <a:rPr lang="it-IT" dirty="0" err="1"/>
              <a:t>fold</a:t>
            </a:r>
            <a:r>
              <a:rPr lang="it-IT" dirty="0"/>
              <a:t>:</a:t>
            </a:r>
          </a:p>
          <a:p>
            <a:pPr lvl="2"/>
            <a:r>
              <a:rPr lang="it-IT" dirty="0" err="1"/>
              <a:t>Define</a:t>
            </a:r>
            <a:r>
              <a:rPr lang="it-IT" dirty="0"/>
              <a:t> </a:t>
            </a:r>
            <a:r>
              <a:rPr lang="it-IT" dirty="0" err="1"/>
              <a:t>parameter</a:t>
            </a:r>
            <a:r>
              <a:rPr lang="it-IT" dirty="0"/>
              <a:t> </a:t>
            </a:r>
            <a:r>
              <a:rPr lang="it-IT" i="1" dirty="0"/>
              <a:t>k → </a:t>
            </a:r>
            <a:r>
              <a:rPr lang="en-US" i="1" dirty="0"/>
              <a:t>t</a:t>
            </a:r>
            <a:r>
              <a:rPr lang="en-US" dirty="0"/>
              <a:t>he train data are divided into </a:t>
            </a:r>
            <a:r>
              <a:rPr lang="en-US" i="1" dirty="0"/>
              <a:t>k</a:t>
            </a:r>
            <a:r>
              <a:rPr lang="en-US" dirty="0"/>
              <a:t> parts (of equal number)</a:t>
            </a:r>
          </a:p>
          <a:p>
            <a:pPr lvl="2"/>
            <a:r>
              <a:rPr lang="it-IT" dirty="0"/>
              <a:t>For </a:t>
            </a:r>
            <a:r>
              <a:rPr lang="it-IT" i="1" dirty="0"/>
              <a:t>k</a:t>
            </a:r>
            <a:r>
              <a:rPr lang="it-IT" dirty="0"/>
              <a:t> times:</a:t>
            </a:r>
          </a:p>
          <a:p>
            <a:pPr lvl="3"/>
            <a:r>
              <a:rPr lang="en-US" dirty="0"/>
              <a:t>The model is trained on </a:t>
            </a:r>
            <a:r>
              <a:rPr lang="en-US" i="1" dirty="0"/>
              <a:t>k-1</a:t>
            </a:r>
            <a:r>
              <a:rPr lang="en-US" dirty="0"/>
              <a:t> parts, the rest is used as a validation set</a:t>
            </a:r>
          </a:p>
          <a:p>
            <a:pPr lvl="3"/>
            <a:r>
              <a:rPr lang="en-US" dirty="0"/>
              <a:t>The accuracy is calculated as the average or median of the </a:t>
            </a:r>
            <a:r>
              <a:rPr lang="en-US" i="1" dirty="0"/>
              <a:t>k</a:t>
            </a:r>
            <a:r>
              <a:rPr lang="en-US" dirty="0"/>
              <a:t> tests</a:t>
            </a:r>
          </a:p>
          <a:p>
            <a:pPr lvl="2"/>
            <a:r>
              <a:rPr lang="en-US" dirty="0"/>
              <a:t>The hyperparameter configuration that offers the </a:t>
            </a:r>
            <a:r>
              <a:rPr lang="en-US" b="1" dirty="0"/>
              <a:t>best mean</a:t>
            </a:r>
            <a:r>
              <a:rPr lang="en-US" dirty="0"/>
              <a:t> or </a:t>
            </a:r>
            <a:r>
              <a:rPr lang="en-US" b="1" dirty="0"/>
              <a:t>median is chosen</a:t>
            </a:r>
          </a:p>
          <a:p>
            <a:pPr lvl="2"/>
            <a:r>
              <a:rPr lang="en-US" dirty="0"/>
              <a:t>Once the optimal hyperparameters have been chosen, the model </a:t>
            </a:r>
            <a:r>
              <a:rPr lang="en-US" b="1" dirty="0"/>
              <a:t>is re-trained on the entire training set </a:t>
            </a:r>
            <a:r>
              <a:rPr lang="en-US" dirty="0"/>
              <a:t>and, only at this point, does the performance on the test set occur.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7DD51FF-85DD-4165-86CA-02AF2B5536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97D507F5-8AD9-4DC8-B326-F50DBE631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Validation</a:t>
            </a:r>
            <a:r>
              <a:rPr lang="it-IT" dirty="0"/>
              <a:t> of the model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96C29B3-66C4-43A3-8018-7C9BEFEC2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27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A7B3861D-D439-4248-9010-931DA7EA6B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421D52A-8D8A-4996-ABC1-3CA40DB50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648" y="4784293"/>
            <a:ext cx="7240704" cy="105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0510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05CC7627-3579-9957-E375-29382ED68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/>
              <a:t>Deployment</a:t>
            </a:r>
            <a:r>
              <a:rPr lang="it-IT" dirty="0"/>
              <a:t>: </a:t>
            </a:r>
          </a:p>
          <a:p>
            <a:pPr lvl="1"/>
            <a:r>
              <a:rPr lang="en-US" dirty="0"/>
              <a:t>Once the previous phases have been completed, the ML system can be released for its effective use</a:t>
            </a:r>
          </a:p>
          <a:p>
            <a:pPr lvl="1"/>
            <a:r>
              <a:rPr lang="en-US" dirty="0"/>
              <a:t>Normally, once the model is released, it </a:t>
            </a:r>
            <a:r>
              <a:rPr lang="en-US" b="1" dirty="0"/>
              <a:t>no longer goes through training</a:t>
            </a:r>
            <a:r>
              <a:rPr lang="en-US" dirty="0"/>
              <a:t> and testing phases</a:t>
            </a:r>
            <a:endParaRPr lang="it-IT" dirty="0"/>
          </a:p>
          <a:p>
            <a:pPr lvl="1"/>
            <a:r>
              <a:rPr lang="en-US" dirty="0"/>
              <a:t>Problems: </a:t>
            </a:r>
          </a:p>
          <a:p>
            <a:pPr lvl="2"/>
            <a:r>
              <a:rPr lang="en-US" dirty="0"/>
              <a:t>What happens if the data changes? </a:t>
            </a:r>
          </a:p>
          <a:p>
            <a:pPr lvl="2"/>
            <a:r>
              <a:rPr lang="en-US" dirty="0"/>
              <a:t>If you change the application context?</a:t>
            </a:r>
            <a:endParaRPr lang="it-IT" dirty="0"/>
          </a:p>
          <a:p>
            <a:endParaRPr lang="it-IT" sz="900" dirty="0"/>
          </a:p>
          <a:p>
            <a:r>
              <a:rPr lang="it-IT" sz="2000" dirty="0" err="1"/>
              <a:t>Example</a:t>
            </a:r>
            <a:r>
              <a:rPr lang="it-IT" sz="2000" dirty="0"/>
              <a:t>: </a:t>
            </a:r>
            <a:r>
              <a:rPr lang="it-IT" sz="2000" dirty="0" err="1"/>
              <a:t>you</a:t>
            </a:r>
            <a:r>
              <a:rPr lang="it-IT" sz="2000" dirty="0"/>
              <a:t> </a:t>
            </a:r>
            <a:r>
              <a:rPr lang="it-IT" sz="2000" dirty="0" err="1"/>
              <a:t>have</a:t>
            </a:r>
            <a:r>
              <a:rPr lang="it-IT" sz="2000" dirty="0"/>
              <a:t> </a:t>
            </a:r>
            <a:r>
              <a:rPr lang="it-IT" sz="2000" dirty="0" err="1"/>
              <a:t>trained</a:t>
            </a:r>
            <a:r>
              <a:rPr lang="it-IT" sz="2000" dirty="0"/>
              <a:t> a system to </a:t>
            </a:r>
            <a:r>
              <a:rPr lang="it-IT" sz="2000" dirty="0" err="1"/>
              <a:t>count</a:t>
            </a:r>
            <a:r>
              <a:rPr lang="it-IT" sz="2000" dirty="0"/>
              <a:t> the </a:t>
            </a:r>
            <a:r>
              <a:rPr lang="it-IT" sz="2000" dirty="0" err="1"/>
              <a:t>number</a:t>
            </a:r>
            <a:r>
              <a:rPr lang="it-IT" sz="2000" dirty="0"/>
              <a:t> of </a:t>
            </a:r>
            <a:r>
              <a:rPr lang="it-IT" sz="2000" dirty="0" err="1"/>
              <a:t>cells</a:t>
            </a:r>
            <a:r>
              <a:rPr lang="it-IT" sz="2000" dirty="0"/>
              <a:t> in Petri </a:t>
            </a:r>
            <a:r>
              <a:rPr lang="it-IT" sz="2000" dirty="0" err="1"/>
              <a:t>plates</a:t>
            </a:r>
            <a:r>
              <a:rPr lang="it-IT" sz="2000" dirty="0"/>
              <a:t>. </a:t>
            </a:r>
            <a:r>
              <a:rPr lang="it-IT" sz="2000" dirty="0" err="1"/>
              <a:t>During</a:t>
            </a:r>
            <a:r>
              <a:rPr lang="it-IT" sz="2000" dirty="0"/>
              <a:t> the </a:t>
            </a:r>
            <a:r>
              <a:rPr lang="it-IT" sz="2000" dirty="0" err="1"/>
              <a:t>development</a:t>
            </a:r>
            <a:r>
              <a:rPr lang="it-IT" sz="2000" dirty="0"/>
              <a:t>, the background </a:t>
            </a:r>
            <a:r>
              <a:rPr lang="it-IT" sz="2000" dirty="0" err="1"/>
              <a:t>was</a:t>
            </a:r>
            <a:r>
              <a:rPr lang="it-IT" sz="2000" dirty="0"/>
              <a:t> </a:t>
            </a:r>
            <a:r>
              <a:rPr lang="it-IT" sz="2000" dirty="0" err="1"/>
              <a:t>always</a:t>
            </a:r>
            <a:r>
              <a:rPr lang="it-IT" sz="2000" dirty="0"/>
              <a:t> </a:t>
            </a:r>
            <a:r>
              <a:rPr lang="it-IT" sz="2000" dirty="0" err="1"/>
              <a:t>yellow</a:t>
            </a:r>
            <a:r>
              <a:rPr lang="it-IT" sz="2000" dirty="0"/>
              <a:t>, </a:t>
            </a:r>
            <a:r>
              <a:rPr lang="it-IT" sz="2000" dirty="0" err="1"/>
              <a:t>but</a:t>
            </a:r>
            <a:r>
              <a:rPr lang="it-IT" sz="2000" dirty="0"/>
              <a:t> </a:t>
            </a:r>
            <a:r>
              <a:rPr lang="it-IT" sz="2000" dirty="0" err="1"/>
              <a:t>then</a:t>
            </a:r>
            <a:r>
              <a:rPr lang="it-IT" sz="2000" dirty="0"/>
              <a:t> </a:t>
            </a:r>
            <a:r>
              <a:rPr lang="it-IT" sz="2000" dirty="0" err="1"/>
              <a:t>something</a:t>
            </a:r>
            <a:r>
              <a:rPr lang="it-IT" sz="2000" dirty="0"/>
              <a:t> </a:t>
            </a:r>
            <a:r>
              <a:rPr lang="it-IT" sz="2000" dirty="0" err="1"/>
              <a:t>changed</a:t>
            </a:r>
            <a:r>
              <a:rPr lang="it-IT" sz="2000" dirty="0"/>
              <a:t>…</a:t>
            </a:r>
          </a:p>
        </p:txBody>
      </p:sp>
      <p:pic>
        <p:nvPicPr>
          <p:cNvPr id="10" name="Segnaposto contenuto 9" descr="Immagine che contiene stoviglie, giallo&#10;&#10;Descrizione generata automaticamente">
            <a:extLst>
              <a:ext uri="{FF2B5EF4-FFF2-40B4-BE49-F238E27FC236}">
                <a16:creationId xmlns:a16="http://schemas.microsoft.com/office/drawing/2014/main" id="{D575EC04-D517-BA3E-834F-8E6417F37FA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073" y="4311504"/>
            <a:ext cx="3058390" cy="2038928"/>
          </a:xfrm>
        </p:spPr>
      </p:pic>
      <p:sp>
        <p:nvSpPr>
          <p:cNvPr id="4" name="Titolo 3">
            <a:extLst>
              <a:ext uri="{FF2B5EF4-FFF2-40B4-BE49-F238E27FC236}">
                <a16:creationId xmlns:a16="http://schemas.microsoft.com/office/drawing/2014/main" id="{A14AFD3D-BC20-96FF-5530-3DF9D72D2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Preparation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B8C45BF-94C2-F20B-7B3A-EA7681444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28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8BA46167-C3E4-6041-CAF9-0395343693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Parentesi graffa chiusa 6">
            <a:extLst>
              <a:ext uri="{FF2B5EF4-FFF2-40B4-BE49-F238E27FC236}">
                <a16:creationId xmlns:a16="http://schemas.microsoft.com/office/drawing/2014/main" id="{425EBDF4-C421-BC27-06A8-79AE4777ED9E}"/>
              </a:ext>
            </a:extLst>
          </p:cNvPr>
          <p:cNvSpPr/>
          <p:nvPr/>
        </p:nvSpPr>
        <p:spPr>
          <a:xfrm>
            <a:off x="4971607" y="2446345"/>
            <a:ext cx="157696" cy="598049"/>
          </a:xfrm>
          <a:prstGeom prst="rightBrace">
            <a:avLst>
              <a:gd name="adj1" fmla="val 32031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6EFFEA4-91C9-BC3C-3719-30D3C4851637}"/>
              </a:ext>
            </a:extLst>
          </p:cNvPr>
          <p:cNvSpPr txBox="1"/>
          <p:nvPr/>
        </p:nvSpPr>
        <p:spPr>
          <a:xfrm>
            <a:off x="5333073" y="2391559"/>
            <a:ext cx="5489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Possible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solution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: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we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can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adopt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different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ways to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implement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the </a:t>
            </a:r>
            <a:r>
              <a:rPr lang="it-IT" sz="2000" i="1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train</a:t>
            </a:r>
            <a:r>
              <a:rPr lang="it-IT" sz="2000" i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-val-test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paradigm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it-IT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introduced</a:t>
            </a:r>
            <a:r>
              <a:rPr lang="it-IT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</a:p>
        </p:txBody>
      </p:sp>
      <p:pic>
        <p:nvPicPr>
          <p:cNvPr id="12" name="Immagine 11" descr="Immagine che contiene stoviglie, rosa&#10;&#10;Descrizione generata automaticamente">
            <a:extLst>
              <a:ext uri="{FF2B5EF4-FFF2-40B4-BE49-F238E27FC236}">
                <a16:creationId xmlns:a16="http://schemas.microsoft.com/office/drawing/2014/main" id="{60BCE33B-09CB-B274-BDE9-8C886FCE27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220" y="4311505"/>
            <a:ext cx="3058390" cy="2038927"/>
          </a:xfrm>
          <a:prstGeom prst="rect">
            <a:avLst/>
          </a:prstGeom>
        </p:spPr>
      </p:pic>
      <p:sp>
        <p:nvSpPr>
          <p:cNvPr id="14" name="Freccia a destra 13">
            <a:extLst>
              <a:ext uri="{FF2B5EF4-FFF2-40B4-BE49-F238E27FC236}">
                <a16:creationId xmlns:a16="http://schemas.microsoft.com/office/drawing/2014/main" id="{E7CF0305-6E2E-0B89-2D6D-FB331D790F6B}"/>
              </a:ext>
            </a:extLst>
          </p:cNvPr>
          <p:cNvSpPr/>
          <p:nvPr/>
        </p:nvSpPr>
        <p:spPr>
          <a:xfrm>
            <a:off x="5822253" y="5073792"/>
            <a:ext cx="483177" cy="5143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45186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37166506-F989-42F5-9BFA-3AA464178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We can identify alternatives approaches (adopted by choice or imposed by the context):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b="1" dirty="0"/>
              <a:t>Batch Learning</a:t>
            </a:r>
            <a:r>
              <a:rPr lang="it-IT" dirty="0"/>
              <a:t>: </a:t>
            </a:r>
          </a:p>
          <a:p>
            <a:pPr lvl="2"/>
            <a:r>
              <a:rPr lang="en-US" dirty="0"/>
              <a:t>The </a:t>
            </a:r>
            <a:r>
              <a:rPr lang="en-US" b="1" dirty="0"/>
              <a:t>training</a:t>
            </a:r>
            <a:r>
              <a:rPr lang="en-US" dirty="0"/>
              <a:t> is carried out </a:t>
            </a:r>
            <a:r>
              <a:rPr lang="en-US" b="1" dirty="0"/>
              <a:t>only once </a:t>
            </a:r>
            <a:r>
              <a:rPr lang="en-US" dirty="0"/>
              <a:t>on a given training set</a:t>
            </a:r>
          </a:p>
          <a:p>
            <a:pPr lvl="2"/>
            <a:r>
              <a:rPr lang="en-US" dirty="0"/>
              <a:t>Once the training is finished, the system is deployed and is unable to learn further</a:t>
            </a:r>
          </a:p>
          <a:p>
            <a:pPr lvl="2"/>
            <a:r>
              <a:rPr lang="en-US" dirty="0"/>
              <a:t>Training on the full set of data requires a lot of computing resources</a:t>
            </a:r>
          </a:p>
          <a:p>
            <a:pPr lvl="1"/>
            <a:endParaRPr lang="it-IT" sz="1100" b="1" dirty="0"/>
          </a:p>
          <a:p>
            <a:pPr marL="914400" lvl="1" indent="-457200">
              <a:buFont typeface="+mj-lt"/>
              <a:buAutoNum type="arabicPeriod" startAt="2"/>
            </a:pPr>
            <a:r>
              <a:rPr lang="it-IT" b="1" dirty="0" err="1"/>
              <a:t>Incremental</a:t>
            </a:r>
            <a:r>
              <a:rPr lang="it-IT" b="1" dirty="0"/>
              <a:t>/</a:t>
            </a:r>
            <a:r>
              <a:rPr lang="it-IT" b="1" dirty="0" err="1"/>
              <a:t>Continual</a:t>
            </a:r>
            <a:r>
              <a:rPr lang="it-IT" b="1" dirty="0"/>
              <a:t>/Online Learning</a:t>
            </a:r>
            <a:r>
              <a:rPr lang="it-IT" dirty="0"/>
              <a:t>:</a:t>
            </a:r>
          </a:p>
          <a:p>
            <a:pPr lvl="2"/>
            <a:r>
              <a:rPr lang="en-US" dirty="0"/>
              <a:t>Following the initial training, further training sessions are possible on data on the fly</a:t>
            </a:r>
          </a:p>
          <a:p>
            <a:pPr lvl="2"/>
            <a:r>
              <a:rPr lang="en-US" dirty="0"/>
              <a:t>Each learning step is faster and cheaper than Batch Learning</a:t>
            </a:r>
          </a:p>
          <a:p>
            <a:pPr lvl="2"/>
            <a:r>
              <a:rPr lang="it-IT" dirty="0"/>
              <a:t>Risk: </a:t>
            </a:r>
            <a:r>
              <a:rPr lang="it-IT" i="1" dirty="0" err="1"/>
              <a:t>Catastrophic</a:t>
            </a:r>
            <a:r>
              <a:rPr lang="it-IT" i="1" dirty="0"/>
              <a:t> </a:t>
            </a:r>
            <a:r>
              <a:rPr lang="it-IT" i="1" dirty="0" err="1"/>
              <a:t>Forgetting</a:t>
            </a:r>
            <a:r>
              <a:rPr lang="it-IT" dirty="0"/>
              <a:t> (</a:t>
            </a:r>
            <a:r>
              <a:rPr lang="en-US" dirty="0"/>
              <a:t>the system forgets what it learned previously</a:t>
            </a:r>
            <a:r>
              <a:rPr lang="it-IT" dirty="0"/>
              <a:t>)</a:t>
            </a:r>
          </a:p>
          <a:p>
            <a:pPr lvl="1"/>
            <a:endParaRPr lang="it-IT" sz="1000" b="1" dirty="0"/>
          </a:p>
          <a:p>
            <a:pPr marL="914400" lvl="1" indent="-457200">
              <a:buFont typeface="+mj-lt"/>
              <a:buAutoNum type="arabicPeriod" startAt="3"/>
            </a:pPr>
            <a:r>
              <a:rPr lang="it-IT" b="1" dirty="0"/>
              <a:t>Natural Learning: </a:t>
            </a:r>
          </a:p>
          <a:p>
            <a:pPr lvl="2"/>
            <a:r>
              <a:rPr lang="it-IT" dirty="0"/>
              <a:t>Life-long learning </a:t>
            </a:r>
            <a:r>
              <a:rPr lang="it-IT" dirty="0" err="1"/>
              <a:t>process</a:t>
            </a:r>
            <a:r>
              <a:rPr lang="it-IT" dirty="0"/>
              <a:t>, </a:t>
            </a:r>
            <a:r>
              <a:rPr lang="en-US" dirty="0"/>
              <a:t>this is the closest case to the human learning process</a:t>
            </a:r>
            <a:endParaRPr lang="it-IT" dirty="0"/>
          </a:p>
          <a:p>
            <a:pPr lvl="2"/>
            <a:r>
              <a:rPr lang="it-IT" dirty="0"/>
              <a:t>Learning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the working mode </a:t>
            </a:r>
            <a:r>
              <a:rPr lang="it-IT" dirty="0" err="1"/>
              <a:t>across</a:t>
            </a:r>
            <a:r>
              <a:rPr lang="it-IT" dirty="0"/>
              <a:t> the (</a:t>
            </a:r>
            <a:r>
              <a:rPr lang="it-IT" dirty="0" err="1"/>
              <a:t>very</a:t>
            </a:r>
            <a:r>
              <a:rPr lang="it-IT" dirty="0"/>
              <a:t>) long model life</a:t>
            </a:r>
          </a:p>
          <a:p>
            <a:pPr lvl="2"/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challenging</a:t>
            </a:r>
            <a:r>
              <a:rPr lang="it-IT" dirty="0"/>
              <a:t>.</a:t>
            </a:r>
            <a:endParaRPr lang="en-US" dirty="0"/>
          </a:p>
          <a:p>
            <a:pPr marL="0" indent="0">
              <a:buNone/>
            </a:pPr>
            <a:r>
              <a:rPr lang="it-IT" dirty="0"/>
              <a:t>→  </a:t>
            </a:r>
            <a:r>
              <a:rPr lang="en-US" dirty="0"/>
              <a:t>In this course, we will work in the </a:t>
            </a:r>
            <a:r>
              <a:rPr lang="en-US" b="1" dirty="0"/>
              <a:t>batch </a:t>
            </a:r>
            <a:r>
              <a:rPr lang="en-US" dirty="0"/>
              <a:t>mode.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DC6E503-BE64-405F-A381-687702BD89D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6209B44E-0DBC-44E8-9C93-F325B13B1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Different</a:t>
            </a:r>
            <a:r>
              <a:rPr lang="it-IT" dirty="0"/>
              <a:t> ways for </a:t>
            </a:r>
            <a:r>
              <a:rPr lang="it-IT" dirty="0" err="1"/>
              <a:t>train</a:t>
            </a:r>
            <a:r>
              <a:rPr lang="it-IT" dirty="0"/>
              <a:t>-val-test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E664666-D870-4757-ACB6-0B83FA6F8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29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CF874E3-73D7-45F8-96FC-F6E7EB09E7A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F2540E72-3F85-1C1B-5B18-311E52B78910}"/>
              </a:ext>
            </a:extLst>
          </p:cNvPr>
          <p:cNvGrpSpPr/>
          <p:nvPr/>
        </p:nvGrpSpPr>
        <p:grpSpPr>
          <a:xfrm>
            <a:off x="9379170" y="1696397"/>
            <a:ext cx="2179867" cy="4237557"/>
            <a:chOff x="9381408" y="1949328"/>
            <a:chExt cx="2179867" cy="4237557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649B1560-D481-58B6-EFB9-DE5D030091A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9174"/>
            <a:stretch/>
          </p:blipFill>
          <p:spPr bwMode="auto">
            <a:xfrm>
              <a:off x="9381409" y="1949328"/>
              <a:ext cx="2179866" cy="208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3F458DBC-1FBF-8D6A-8282-BB7A657323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174"/>
            <a:stretch/>
          </p:blipFill>
          <p:spPr bwMode="auto">
            <a:xfrm>
              <a:off x="9381408" y="4104211"/>
              <a:ext cx="2179867" cy="208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85951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egnaposto contenuto 1">
            <a:extLst>
              <a:ext uri="{FF2B5EF4-FFF2-40B4-BE49-F238E27FC236}">
                <a16:creationId xmlns:a16="http://schemas.microsoft.com/office/drawing/2014/main" id="{1A9E639E-3921-4D19-8185-7D916D380F8E}"/>
              </a:ext>
            </a:extLst>
          </p:cNvPr>
          <p:cNvSpPr txBox="1">
            <a:spLocks/>
          </p:cNvSpPr>
          <p:nvPr/>
        </p:nvSpPr>
        <p:spPr>
          <a:xfrm>
            <a:off x="385313" y="1173072"/>
            <a:ext cx="11662913" cy="51562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en-US" sz="900" dirty="0"/>
          </a:p>
          <a:p>
            <a:r>
              <a:rPr lang="en-US" dirty="0"/>
              <a:t>In these slides we focus particularly on the first steps, namely the </a:t>
            </a:r>
            <a:r>
              <a:rPr lang="en-US" b="1" dirty="0"/>
              <a:t>acquisition and processing of data required</a:t>
            </a:r>
            <a:r>
              <a:rPr lang="en-US" dirty="0"/>
              <a:t> for the creation of our system based on Machine Learning.</a:t>
            </a:r>
            <a:endParaRPr lang="it-IT" dirty="0"/>
          </a:p>
          <a:p>
            <a:r>
              <a:rPr lang="en-US" dirty="0"/>
              <a:t>Still today, this is one of the most important steps for many companies</a:t>
            </a:r>
            <a:r>
              <a:rPr lang="it-IT" dirty="0"/>
              <a:t>:</a:t>
            </a:r>
          </a:p>
          <a:p>
            <a:pPr lvl="1"/>
            <a:r>
              <a:rPr lang="it-IT" i="1" dirty="0"/>
              <a:t>«Data </a:t>
            </a:r>
            <a:r>
              <a:rPr lang="it-IT" i="1" dirty="0" err="1"/>
              <a:t>is</a:t>
            </a:r>
            <a:r>
              <a:rPr lang="it-IT" i="1" dirty="0"/>
              <a:t> the new oil of the Digital Economy</a:t>
            </a:r>
            <a:r>
              <a:rPr lang="it-IT" dirty="0"/>
              <a:t>»</a:t>
            </a:r>
          </a:p>
          <a:p>
            <a:pPr lvl="1"/>
            <a:r>
              <a:rPr lang="en-US" dirty="0"/>
              <a:t>Indeed, there are several disciplines focusing on data </a:t>
            </a:r>
            <a:r>
              <a:rPr lang="it-IT" dirty="0"/>
              <a:t>(</a:t>
            </a:r>
            <a:r>
              <a:rPr lang="it-IT" i="1" dirty="0"/>
              <a:t>Data Science</a:t>
            </a:r>
            <a:r>
              <a:rPr lang="it-IT" dirty="0"/>
              <a:t>, </a:t>
            </a:r>
            <a:r>
              <a:rPr lang="it-IT" i="1" dirty="0"/>
              <a:t>Data Mining</a:t>
            </a:r>
            <a:r>
              <a:rPr lang="it-IT" dirty="0"/>
              <a:t>,</a:t>
            </a:r>
            <a:r>
              <a:rPr lang="it-IT" i="1" dirty="0"/>
              <a:t> Big data</a:t>
            </a:r>
            <a:r>
              <a:rPr lang="it-IT" dirty="0"/>
              <a:t>, …)</a:t>
            </a:r>
          </a:p>
          <a:p>
            <a:pPr lvl="1"/>
            <a:r>
              <a:rPr lang="en-US" dirty="0"/>
              <a:t>However, </a:t>
            </a:r>
            <a:r>
              <a:rPr lang="en-US" b="1" dirty="0"/>
              <a:t>acquiring data is a time-consuming</a:t>
            </a:r>
            <a:r>
              <a:rPr lang="en-US" dirty="0"/>
              <a:t>, investment and </a:t>
            </a:r>
            <a:r>
              <a:rPr lang="en-US" b="1" dirty="0"/>
              <a:t>knowledge-intensive</a:t>
            </a:r>
            <a:r>
              <a:rPr lang="en-US" dirty="0"/>
              <a:t> process</a:t>
            </a:r>
          </a:p>
          <a:p>
            <a:pPr lvl="1"/>
            <a:r>
              <a:rPr lang="en-US" dirty="0"/>
              <a:t>In Italy (but now in many areas of the world), there can be problems related to </a:t>
            </a:r>
            <a:r>
              <a:rPr lang="en-US" b="1" dirty="0"/>
              <a:t>privacy</a:t>
            </a:r>
          </a:p>
          <a:p>
            <a:pPr lvl="2"/>
            <a:r>
              <a:rPr lang="en-US" dirty="0"/>
              <a:t>When is it “right” to protect privacy? When does it become a limit?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CFB6B6-E14A-4E9B-A74B-A235BB63F53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92534135-CE30-45E6-BADC-6CAB95E2B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Machine Learning pipeline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B05D999-84ED-43F4-88DE-4DEA59C9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3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19297024-9B0C-484A-93B7-6915EB04E2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3957BD27-900A-4341-9FBA-EE42479F5A98}"/>
              </a:ext>
            </a:extLst>
          </p:cNvPr>
          <p:cNvSpPr/>
          <p:nvPr/>
        </p:nvSpPr>
        <p:spPr>
          <a:xfrm>
            <a:off x="1965709" y="1613035"/>
            <a:ext cx="1424402" cy="1153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 ACQUISITION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F83560A-26DA-4C50-9E85-F058A6A50362}"/>
              </a:ext>
            </a:extLst>
          </p:cNvPr>
          <p:cNvSpPr/>
          <p:nvPr/>
        </p:nvSpPr>
        <p:spPr>
          <a:xfrm>
            <a:off x="4187055" y="1613035"/>
            <a:ext cx="1424402" cy="1153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 PROCESSING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0C1E362A-E700-49EC-A9DD-0BC9657A55EC}"/>
              </a:ext>
            </a:extLst>
          </p:cNvPr>
          <p:cNvSpPr/>
          <p:nvPr/>
        </p:nvSpPr>
        <p:spPr>
          <a:xfrm>
            <a:off x="6535481" y="1617158"/>
            <a:ext cx="1424402" cy="1153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MODEL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A7C59B02-0502-4384-832D-EBF49E8F516D}"/>
              </a:ext>
            </a:extLst>
          </p:cNvPr>
          <p:cNvSpPr/>
          <p:nvPr/>
        </p:nvSpPr>
        <p:spPr>
          <a:xfrm>
            <a:off x="8554829" y="1617158"/>
            <a:ext cx="1424402" cy="1153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PREDICTION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ECE0CD12-A008-48E7-ABD6-29CB76E5BB78}"/>
              </a:ext>
            </a:extLst>
          </p:cNvPr>
          <p:cNvCxnSpPr/>
          <p:nvPr/>
        </p:nvCxnSpPr>
        <p:spPr>
          <a:xfrm>
            <a:off x="3584076" y="2193935"/>
            <a:ext cx="4156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9E38408A-4CB3-4993-8AC4-B0DCC4815351}"/>
              </a:ext>
            </a:extLst>
          </p:cNvPr>
          <p:cNvCxnSpPr/>
          <p:nvPr/>
        </p:nvCxnSpPr>
        <p:spPr>
          <a:xfrm>
            <a:off x="5943556" y="2199790"/>
            <a:ext cx="4156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6D4196DD-BBEA-4BE0-AFFE-087846AF29FC}"/>
              </a:ext>
            </a:extLst>
          </p:cNvPr>
          <p:cNvCxnSpPr/>
          <p:nvPr/>
        </p:nvCxnSpPr>
        <p:spPr>
          <a:xfrm>
            <a:off x="8058683" y="2198058"/>
            <a:ext cx="4156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e 11">
            <a:extLst>
              <a:ext uri="{FF2B5EF4-FFF2-40B4-BE49-F238E27FC236}">
                <a16:creationId xmlns:a16="http://schemas.microsoft.com/office/drawing/2014/main" id="{C410B435-5FDC-44B5-BABA-1E9FB5ABB19E}"/>
              </a:ext>
            </a:extLst>
          </p:cNvPr>
          <p:cNvSpPr/>
          <p:nvPr/>
        </p:nvSpPr>
        <p:spPr>
          <a:xfrm>
            <a:off x="1699857" y="1242617"/>
            <a:ext cx="4230164" cy="190263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1445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D4B697-FE39-E363-225D-AB7A820F62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2L</a:t>
            </a:r>
            <a:br>
              <a:rPr lang="it-IT" dirty="0"/>
            </a:br>
            <a:r>
              <a:rPr lang="it-IT" dirty="0"/>
              <a:t>Dataset in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exercitations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958566E-7958-492D-E8B6-17592117B7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err="1"/>
              <a:t>Euclid</a:t>
            </a:r>
            <a:r>
              <a:rPr lang="it-IT" dirty="0"/>
              <a:t> dataset</a:t>
            </a:r>
          </a:p>
          <a:p>
            <a:r>
              <a:rPr lang="it-IT" dirty="0"/>
              <a:t>Public datasets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1B03CD6-687D-EA64-8794-CF7A2D4B8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32919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1123E579-CA85-91A2-1222-2EE4B7183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14" y="1020672"/>
            <a:ext cx="7157378" cy="51562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our exercitations, we focus on a dataset referred as «</a:t>
            </a:r>
            <a:r>
              <a:rPr lang="en-US" b="1" dirty="0"/>
              <a:t>Euclid Dataset</a:t>
            </a:r>
            <a:r>
              <a:rPr lang="en-US" dirty="0"/>
              <a:t>»</a:t>
            </a:r>
          </a:p>
          <a:p>
            <a:endParaRPr lang="en-US" sz="900" dirty="0"/>
          </a:p>
          <a:p>
            <a:r>
              <a:rPr lang="en-US" dirty="0"/>
              <a:t>It is an </a:t>
            </a:r>
            <a:r>
              <a:rPr lang="en-US" b="1" dirty="0"/>
              <a:t>educational dataset</a:t>
            </a:r>
            <a:r>
              <a:rPr lang="en-US" dirty="0"/>
              <a:t>, we can apply algorithms belonging to different areas of AI:</a:t>
            </a:r>
          </a:p>
          <a:p>
            <a:pPr lvl="1"/>
            <a:r>
              <a:rPr lang="en-US" dirty="0"/>
              <a:t>Pattern Recognition</a:t>
            </a:r>
          </a:p>
          <a:p>
            <a:pPr lvl="1"/>
            <a:r>
              <a:rPr lang="en-US" dirty="0"/>
              <a:t>Machine Learning</a:t>
            </a:r>
          </a:p>
          <a:p>
            <a:pPr lvl="1"/>
            <a:r>
              <a:rPr lang="en-US" dirty="0"/>
              <a:t>Deep Learning</a:t>
            </a:r>
          </a:p>
          <a:p>
            <a:endParaRPr lang="en-US" sz="900" dirty="0"/>
          </a:p>
          <a:p>
            <a:r>
              <a:rPr lang="en-US" dirty="0"/>
              <a:t>The reality is more complex, but with this datasets you will experiment techniques and algorithms that you can apply to more challenging problems</a:t>
            </a:r>
          </a:p>
          <a:p>
            <a:endParaRPr lang="en-US" sz="900" dirty="0"/>
          </a:p>
          <a:p>
            <a:r>
              <a:rPr lang="en-US" dirty="0"/>
              <a:t>It is a </a:t>
            </a:r>
            <a:r>
              <a:rPr lang="en-US" b="1" dirty="0"/>
              <a:t>synthetic (artificially created) dataset</a:t>
            </a:r>
            <a:r>
              <a:rPr lang="en-US" dirty="0"/>
              <a:t>, therefore we can generate a variable amount of annotated data without a huge investment of time and money.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E5414B-AFDF-FFE5-5F77-C39076AEC9A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509FAF2D-602D-A158-29DB-FB1F72DF8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Euclid</a:t>
            </a:r>
            <a:r>
              <a:rPr lang="it-IT" dirty="0"/>
              <a:t> dataset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B3D8465-E6F4-0969-1BA9-34291BAA5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31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A85BBE46-13E5-F7B2-8ADB-62C07D1EC3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B909C3-6FDB-0DC5-FC5D-2E6B05442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624" y="2110445"/>
            <a:ext cx="4045349" cy="2462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82DF379-67C7-1583-0139-72DAB1E5A3A8}"/>
              </a:ext>
            </a:extLst>
          </p:cNvPr>
          <p:cNvSpPr txBox="1"/>
          <p:nvPr/>
        </p:nvSpPr>
        <p:spPr>
          <a:xfrm>
            <a:off x="7644625" y="4573051"/>
            <a:ext cx="404534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One of the oldest surviving fragments of Euclid's Elements</a:t>
            </a:r>
            <a:endParaRPr lang="it-IT" sz="12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6955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506029D3-7D97-A41F-7097-DEB4D9108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dataset </a:t>
            </a:r>
            <a:r>
              <a:rPr lang="it-IT" dirty="0" err="1"/>
              <a:t>created</a:t>
            </a:r>
            <a:r>
              <a:rPr lang="it-IT" dirty="0"/>
              <a:t> for the </a:t>
            </a:r>
            <a:r>
              <a:rPr lang="it-IT" b="1" dirty="0" err="1"/>
              <a:t>classification</a:t>
            </a:r>
            <a:r>
              <a:rPr lang="it-IT" dirty="0"/>
              <a:t> task</a:t>
            </a:r>
          </a:p>
          <a:p>
            <a:r>
              <a:rPr lang="it-IT" dirty="0"/>
              <a:t>The </a:t>
            </a:r>
            <a:r>
              <a:rPr lang="it-IT" dirty="0" err="1"/>
              <a:t>objects</a:t>
            </a:r>
            <a:r>
              <a:rPr lang="it-IT" dirty="0"/>
              <a:t> to be </a:t>
            </a:r>
            <a:r>
              <a:rPr lang="it-IT" dirty="0" err="1"/>
              <a:t>classified</a:t>
            </a:r>
            <a:r>
              <a:rPr lang="it-IT" dirty="0"/>
              <a:t> are </a:t>
            </a:r>
            <a:r>
              <a:rPr lang="it-IT" b="1" dirty="0" err="1"/>
              <a:t>geometric</a:t>
            </a:r>
            <a:r>
              <a:rPr lang="it-IT" b="1" dirty="0"/>
              <a:t> </a:t>
            </a:r>
            <a:r>
              <a:rPr lang="it-IT" b="1" dirty="0" err="1"/>
              <a:t>shapes</a:t>
            </a:r>
            <a:endParaRPr lang="it-IT" b="1" dirty="0"/>
          </a:p>
          <a:p>
            <a:pPr lvl="1"/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 err="1"/>
              <a:t>You</a:t>
            </a:r>
            <a:r>
              <a:rPr lang="it-IT" dirty="0"/>
              <a:t> can download </a:t>
            </a:r>
            <a:r>
              <a:rPr lang="it-IT" dirty="0" err="1"/>
              <a:t>Euclid</a:t>
            </a:r>
            <a:r>
              <a:rPr lang="it-IT" dirty="0"/>
              <a:t> dataset from </a:t>
            </a:r>
            <a:r>
              <a:rPr lang="it-IT" i="1" dirty="0"/>
              <a:t>Virtuale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EA3A9B98-E3E0-4299-D980-F38AA3739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Euclid</a:t>
            </a:r>
            <a:r>
              <a:rPr lang="it-IT" dirty="0"/>
              <a:t> dataset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1BAB0FD-9A3D-72C5-BD56-B572CF323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32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CBE0424A-4C47-94FB-AD0E-68EB20C5AC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B24D28FB-1BA3-BDFA-7007-2850750FD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01" y="3054960"/>
            <a:ext cx="865464" cy="8654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2" name="Segnaposto contenuto 21" descr="Immagine che contiene piazza&#10;&#10;Descrizione generata automaticamente">
            <a:extLst>
              <a:ext uri="{FF2B5EF4-FFF2-40B4-BE49-F238E27FC236}">
                <a16:creationId xmlns:a16="http://schemas.microsoft.com/office/drawing/2014/main" id="{E4114FFF-780B-E044-E7CB-299FC87D484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441" y="2622228"/>
            <a:ext cx="865464" cy="8654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CF81826C-9657-8E62-7D4E-3ACBC84652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079" y="3294349"/>
            <a:ext cx="865464" cy="8654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F592E00D-6EDC-6AB2-3D92-2DFACA5024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000" y="2920100"/>
            <a:ext cx="865464" cy="8654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3C50BBED-8986-93D5-839A-DD554137E5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314" y="2487368"/>
            <a:ext cx="865464" cy="8654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0" name="Immagine 29" descr="Immagine che contiene freccia&#10;&#10;Descrizione generata automaticamente">
            <a:extLst>
              <a:ext uri="{FF2B5EF4-FFF2-40B4-BE49-F238E27FC236}">
                <a16:creationId xmlns:a16="http://schemas.microsoft.com/office/drawing/2014/main" id="{52CA4F9B-9FA2-ABD4-379D-AC8CB6D1D1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549" y="3224568"/>
            <a:ext cx="865464" cy="8654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4" name="Immagine 33" descr="Immagine che contiene piazza&#10;&#10;Descrizione generata automaticamente">
            <a:extLst>
              <a:ext uri="{FF2B5EF4-FFF2-40B4-BE49-F238E27FC236}">
                <a16:creationId xmlns:a16="http://schemas.microsoft.com/office/drawing/2014/main" id="{FD97FAD5-C869-3E1A-3300-1007C21DCF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438" y="3054960"/>
            <a:ext cx="865464" cy="8654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6" name="Immagine 35" descr="Immagine che contiene piazza&#10;&#10;Descrizione generata automaticamente">
            <a:extLst>
              <a:ext uri="{FF2B5EF4-FFF2-40B4-BE49-F238E27FC236}">
                <a16:creationId xmlns:a16="http://schemas.microsoft.com/office/drawing/2014/main" id="{39CF62B9-ECB1-0115-D2E6-1D57AE31F4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500" y="2487368"/>
            <a:ext cx="865464" cy="8654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A89A16CF-079E-D457-0F18-A02048C6353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633" y="3226676"/>
            <a:ext cx="865464" cy="8654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D7F26990-11E9-3554-A8F0-89F2DF08E49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108" y="2487368"/>
            <a:ext cx="865464" cy="8654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6E372512-5481-1EEC-A4CA-4DAA7B1E8D1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1160" y="3325053"/>
            <a:ext cx="865464" cy="8654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2" name="Immagine 41">
            <a:extLst>
              <a:ext uri="{FF2B5EF4-FFF2-40B4-BE49-F238E27FC236}">
                <a16:creationId xmlns:a16="http://schemas.microsoft.com/office/drawing/2014/main" id="{D28F4E25-9985-243B-0723-C5D310DEB4E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069" y="2706970"/>
            <a:ext cx="862228" cy="86222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8D915DA8-B9A6-1654-FD7A-2219EBE3C495}"/>
              </a:ext>
            </a:extLst>
          </p:cNvPr>
          <p:cNvSpPr txBox="1"/>
          <p:nvPr/>
        </p:nvSpPr>
        <p:spPr>
          <a:xfrm>
            <a:off x="296174" y="4585833"/>
            <a:ext cx="2629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Rectangles</a:t>
            </a:r>
            <a:endParaRPr lang="it-IT" sz="2000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44" name="Rettangolo con angoli arrotondati 43">
            <a:extLst>
              <a:ext uri="{FF2B5EF4-FFF2-40B4-BE49-F238E27FC236}">
                <a16:creationId xmlns:a16="http://schemas.microsoft.com/office/drawing/2014/main" id="{9C7B2675-F610-9D16-D995-9B514604EA3B}"/>
              </a:ext>
            </a:extLst>
          </p:cNvPr>
          <p:cNvSpPr/>
          <p:nvPr/>
        </p:nvSpPr>
        <p:spPr>
          <a:xfrm>
            <a:off x="296174" y="2189496"/>
            <a:ext cx="2629886" cy="2337237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Rettangolo con angoli arrotondati 44">
            <a:extLst>
              <a:ext uri="{FF2B5EF4-FFF2-40B4-BE49-F238E27FC236}">
                <a16:creationId xmlns:a16="http://schemas.microsoft.com/office/drawing/2014/main" id="{54F4A25F-0E40-6A9C-255A-2A2971150008}"/>
              </a:ext>
            </a:extLst>
          </p:cNvPr>
          <p:cNvSpPr/>
          <p:nvPr/>
        </p:nvSpPr>
        <p:spPr>
          <a:xfrm>
            <a:off x="3163439" y="2189496"/>
            <a:ext cx="2629886" cy="2337237"/>
          </a:xfrm>
          <a:prstGeom prst="roundRect">
            <a:avLst/>
          </a:prstGeom>
          <a:noFill/>
          <a:ln w="28575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6" name="Rettangolo con angoli arrotondati 45">
            <a:extLst>
              <a:ext uri="{FF2B5EF4-FFF2-40B4-BE49-F238E27FC236}">
                <a16:creationId xmlns:a16="http://schemas.microsoft.com/office/drawing/2014/main" id="{492BB171-6153-9FBE-671A-D9F385B16635}"/>
              </a:ext>
            </a:extLst>
          </p:cNvPr>
          <p:cNvSpPr/>
          <p:nvPr/>
        </p:nvSpPr>
        <p:spPr>
          <a:xfrm>
            <a:off x="6030704" y="2189496"/>
            <a:ext cx="2629886" cy="2337237"/>
          </a:xfrm>
          <a:prstGeom prst="roundRect">
            <a:avLst/>
          </a:prstGeom>
          <a:noFill/>
          <a:ln w="28575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Rettangolo con angoli arrotondati 46">
            <a:extLst>
              <a:ext uri="{FF2B5EF4-FFF2-40B4-BE49-F238E27FC236}">
                <a16:creationId xmlns:a16="http://schemas.microsoft.com/office/drawing/2014/main" id="{5CA29E1A-C04B-E27A-6E5B-5CD2CFD2612B}"/>
              </a:ext>
            </a:extLst>
          </p:cNvPr>
          <p:cNvSpPr/>
          <p:nvPr/>
        </p:nvSpPr>
        <p:spPr>
          <a:xfrm>
            <a:off x="8897969" y="2189496"/>
            <a:ext cx="2629886" cy="2337237"/>
          </a:xfrm>
          <a:prstGeom prst="roundRect">
            <a:avLst/>
          </a:prstGeom>
          <a:noFill/>
          <a:ln w="28575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02100C52-AEE6-CB88-7E8B-B80BE7EEDC1E}"/>
              </a:ext>
            </a:extLst>
          </p:cNvPr>
          <p:cNvSpPr txBox="1"/>
          <p:nvPr/>
        </p:nvSpPr>
        <p:spPr>
          <a:xfrm>
            <a:off x="3163439" y="4585833"/>
            <a:ext cx="2629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Triangles</a:t>
            </a:r>
            <a:endParaRPr lang="it-IT" sz="2000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EC7C79FC-B5A2-1159-C58C-7C2BE320286A}"/>
              </a:ext>
            </a:extLst>
          </p:cNvPr>
          <p:cNvSpPr txBox="1"/>
          <p:nvPr/>
        </p:nvSpPr>
        <p:spPr>
          <a:xfrm>
            <a:off x="6030704" y="4585833"/>
            <a:ext cx="2629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Squares</a:t>
            </a:r>
            <a:endParaRPr lang="it-IT" sz="2000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2DE86FD9-D5DC-4013-85BA-F2A7D1D23CC1}"/>
              </a:ext>
            </a:extLst>
          </p:cNvPr>
          <p:cNvSpPr txBox="1"/>
          <p:nvPr/>
        </p:nvSpPr>
        <p:spPr>
          <a:xfrm>
            <a:off x="8897969" y="4583545"/>
            <a:ext cx="2629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Rhombi</a:t>
            </a:r>
            <a:endParaRPr lang="it-IT" sz="2000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8650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88F96E2D-CE49-C42F-AF9A-AF7CF879C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817D6F6-4631-731F-90CC-5533BD183E0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FE7EE8B8-E963-B5FF-9925-703227F55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Euclid</a:t>
            </a:r>
            <a:r>
              <a:rPr lang="it-IT" dirty="0"/>
              <a:t> dataset: data </a:t>
            </a:r>
            <a:r>
              <a:rPr lang="it-IT" dirty="0" err="1"/>
              <a:t>organization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E64E253-FD72-4D5A-E510-8BCD30CD4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33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9C041862-4D17-E740-FFEE-9A8E92ED1E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49C71AC-976E-7FC2-F4FB-D0DF28BD7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62" y="1020672"/>
            <a:ext cx="5705475" cy="158115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77DEB5DB-DEBA-10E2-F581-26AB790C49B6}"/>
              </a:ext>
            </a:extLst>
          </p:cNvPr>
          <p:cNvSpPr txBox="1"/>
          <p:nvPr/>
        </p:nvSpPr>
        <p:spPr>
          <a:xfrm>
            <a:off x="4091917" y="2712945"/>
            <a:ext cx="26298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Images of each class</a:t>
            </a:r>
          </a:p>
          <a:p>
            <a:pPr algn="ctr"/>
            <a:r>
              <a:rPr lang="en-US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(.</a:t>
            </a:r>
            <a:r>
              <a:rPr lang="en-US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png</a:t>
            </a:r>
            <a:r>
              <a:rPr lang="en-US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format)</a:t>
            </a:r>
            <a:endParaRPr lang="it-IT" sz="20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0" name="Parentesi graffa chiusa 9">
            <a:extLst>
              <a:ext uri="{FF2B5EF4-FFF2-40B4-BE49-F238E27FC236}">
                <a16:creationId xmlns:a16="http://schemas.microsoft.com/office/drawing/2014/main" id="{D645057E-CE60-3E20-366D-B1682CE1D2FC}"/>
              </a:ext>
            </a:extLst>
          </p:cNvPr>
          <p:cNvSpPr/>
          <p:nvPr/>
        </p:nvSpPr>
        <p:spPr>
          <a:xfrm rot="5400000">
            <a:off x="5206806" y="442728"/>
            <a:ext cx="400109" cy="3997754"/>
          </a:xfrm>
          <a:prstGeom prst="rightBrace">
            <a:avLst>
              <a:gd name="adj1" fmla="val 46800"/>
              <a:gd name="adj2" fmla="val 49547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FB8D245F-FACA-A221-6A20-4248E231EF67}"/>
              </a:ext>
            </a:extLst>
          </p:cNvPr>
          <p:cNvCxnSpPr/>
          <p:nvPr/>
        </p:nvCxnSpPr>
        <p:spPr>
          <a:xfrm>
            <a:off x="8057584" y="2263641"/>
            <a:ext cx="0" cy="195527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22DF31-C685-BDDB-855F-2010E1542BD3}"/>
              </a:ext>
            </a:extLst>
          </p:cNvPr>
          <p:cNvSpPr txBox="1"/>
          <p:nvPr/>
        </p:nvSpPr>
        <p:spPr>
          <a:xfrm>
            <a:off x="6165409" y="4352736"/>
            <a:ext cx="37934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Annotations</a:t>
            </a:r>
          </a:p>
          <a:p>
            <a:pPr algn="ctr"/>
            <a:r>
              <a:rPr lang="en-US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(</a:t>
            </a:r>
            <a:r>
              <a:rPr lang="en-US" sz="20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image_name</a:t>
            </a:r>
            <a:r>
              <a:rPr lang="en-US" sz="20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coordinates)</a:t>
            </a:r>
            <a:endParaRPr lang="it-IT" sz="20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6618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1EA332-7518-5FC5-BD69-B1DAF9DA091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E4EF29BF-8CF4-4BD7-620E-0882CE09A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Euclid</a:t>
            </a:r>
            <a:r>
              <a:rPr lang="it-IT" dirty="0"/>
              <a:t> dataset: </a:t>
            </a:r>
            <a:r>
              <a:rPr lang="it-IT" dirty="0" err="1"/>
              <a:t>annotations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AA549B9-1D88-DB7E-2499-C6D6E7D45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34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BA62680B-98AB-09EB-6E32-A2150691519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EA26BD80-8DFE-4EC0-01E3-182DBCE31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it-IT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0_triangle.png 114 221 152 189 223 30 </a:t>
            </a:r>
          </a:p>
          <a:p>
            <a:pPr>
              <a:lnSpc>
                <a:spcPct val="150000"/>
              </a:lnSpc>
            </a:pPr>
            <a:r>
              <a:rPr lang="it-IT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30_square.png 12 15 219 15 219 222 12 222 </a:t>
            </a:r>
          </a:p>
          <a:p>
            <a:pPr>
              <a:lnSpc>
                <a:spcPct val="150000"/>
              </a:lnSpc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78_rectangle.png 73 174 176 174 176 220 73 220 </a:t>
            </a:r>
            <a:endParaRPr lang="it-IT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9A84C05E-02D6-83A1-67CA-05D3751F94E9}"/>
              </a:ext>
            </a:extLst>
          </p:cNvPr>
          <p:cNvGrpSpPr/>
          <p:nvPr/>
        </p:nvGrpSpPr>
        <p:grpSpPr>
          <a:xfrm>
            <a:off x="294299" y="3159955"/>
            <a:ext cx="11540140" cy="2845955"/>
            <a:chOff x="359548" y="2942093"/>
            <a:chExt cx="11540140" cy="2845955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A3EB7D87-B2D3-E6B1-0C17-CD67C90D7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578" y="3011978"/>
              <a:ext cx="2556172" cy="255617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1" name="Immagine 10" descr="Immagine che contiene piazza&#10;&#10;Descrizione generata automaticamente">
              <a:extLst>
                <a:ext uri="{FF2B5EF4-FFF2-40B4-BE49-F238E27FC236}">
                  <a16:creationId xmlns:a16="http://schemas.microsoft.com/office/drawing/2014/main" id="{413E5D4B-7468-E654-8C84-257907D27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67610" y="3011978"/>
              <a:ext cx="2556171" cy="255617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FBFF56E4-32DD-943A-17AF-1AC9E4410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21641" y="3011978"/>
              <a:ext cx="2556171" cy="255617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F1E69867-9461-12ED-99C8-D3678D7E7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548" y="3011978"/>
              <a:ext cx="2556170" cy="255617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8" name="Ovale 7">
              <a:extLst>
                <a:ext uri="{FF2B5EF4-FFF2-40B4-BE49-F238E27FC236}">
                  <a16:creationId xmlns:a16="http://schemas.microsoft.com/office/drawing/2014/main" id="{A9BFFDE5-D9B9-0914-F6E5-E49D2CD2C7FF}"/>
                </a:ext>
              </a:extLst>
            </p:cNvPr>
            <p:cNvSpPr/>
            <p:nvPr/>
          </p:nvSpPr>
          <p:spPr>
            <a:xfrm>
              <a:off x="733331" y="4172369"/>
              <a:ext cx="181069" cy="1810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5" name="Ovale 14">
              <a:extLst>
                <a:ext uri="{FF2B5EF4-FFF2-40B4-BE49-F238E27FC236}">
                  <a16:creationId xmlns:a16="http://schemas.microsoft.com/office/drawing/2014/main" id="{589F17F4-066C-1707-A7D3-7EEDE2AA3269}"/>
                </a:ext>
              </a:extLst>
            </p:cNvPr>
            <p:cNvSpPr/>
            <p:nvPr/>
          </p:nvSpPr>
          <p:spPr>
            <a:xfrm>
              <a:off x="2227153" y="4172368"/>
              <a:ext cx="181069" cy="181069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Ovale 15">
              <a:extLst>
                <a:ext uri="{FF2B5EF4-FFF2-40B4-BE49-F238E27FC236}">
                  <a16:creationId xmlns:a16="http://schemas.microsoft.com/office/drawing/2014/main" id="{74F4342B-5348-6C26-B8CC-20192115CB0B}"/>
                </a:ext>
              </a:extLst>
            </p:cNvPr>
            <p:cNvSpPr/>
            <p:nvPr/>
          </p:nvSpPr>
          <p:spPr>
            <a:xfrm>
              <a:off x="2227153" y="4689189"/>
              <a:ext cx="181069" cy="181069"/>
            </a:xfrm>
            <a:prstGeom prst="ellipse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Ovale 16">
              <a:extLst>
                <a:ext uri="{FF2B5EF4-FFF2-40B4-BE49-F238E27FC236}">
                  <a16:creationId xmlns:a16="http://schemas.microsoft.com/office/drawing/2014/main" id="{6222E4D4-2768-B731-4E22-772C7306F009}"/>
                </a:ext>
              </a:extLst>
            </p:cNvPr>
            <p:cNvSpPr/>
            <p:nvPr/>
          </p:nvSpPr>
          <p:spPr>
            <a:xfrm>
              <a:off x="733331" y="4693554"/>
              <a:ext cx="181069" cy="18106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8" name="Ovale 17">
              <a:extLst>
                <a:ext uri="{FF2B5EF4-FFF2-40B4-BE49-F238E27FC236}">
                  <a16:creationId xmlns:a16="http://schemas.microsoft.com/office/drawing/2014/main" id="{FDC4671C-F7AC-BBD3-7311-55572E5EA95C}"/>
                </a:ext>
              </a:extLst>
            </p:cNvPr>
            <p:cNvSpPr/>
            <p:nvPr/>
          </p:nvSpPr>
          <p:spPr>
            <a:xfrm>
              <a:off x="5341545" y="3060859"/>
              <a:ext cx="181069" cy="181069"/>
            </a:xfrm>
            <a:prstGeom prst="ellipse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9" name="Ovale 18">
              <a:extLst>
                <a:ext uri="{FF2B5EF4-FFF2-40B4-BE49-F238E27FC236}">
                  <a16:creationId xmlns:a16="http://schemas.microsoft.com/office/drawing/2014/main" id="{69AE6CA2-2C44-424B-72B4-728C5B7A5464}"/>
                </a:ext>
              </a:extLst>
            </p:cNvPr>
            <p:cNvSpPr/>
            <p:nvPr/>
          </p:nvSpPr>
          <p:spPr>
            <a:xfrm>
              <a:off x="5522614" y="4866549"/>
              <a:ext cx="181069" cy="1810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Ovale 19">
              <a:extLst>
                <a:ext uri="{FF2B5EF4-FFF2-40B4-BE49-F238E27FC236}">
                  <a16:creationId xmlns:a16="http://schemas.microsoft.com/office/drawing/2014/main" id="{410A96CC-6C27-75AD-A4B1-AF3DD63D91AB}"/>
                </a:ext>
              </a:extLst>
            </p:cNvPr>
            <p:cNvSpPr/>
            <p:nvPr/>
          </p:nvSpPr>
          <p:spPr>
            <a:xfrm>
              <a:off x="4501129" y="4262902"/>
              <a:ext cx="181069" cy="181069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Ovale 20">
              <a:extLst>
                <a:ext uri="{FF2B5EF4-FFF2-40B4-BE49-F238E27FC236}">
                  <a16:creationId xmlns:a16="http://schemas.microsoft.com/office/drawing/2014/main" id="{4C5F7039-6489-58B7-7276-F9C0187560D5}"/>
                </a:ext>
              </a:extLst>
            </p:cNvPr>
            <p:cNvSpPr/>
            <p:nvPr/>
          </p:nvSpPr>
          <p:spPr>
            <a:xfrm>
              <a:off x="6891244" y="3653384"/>
              <a:ext cx="181069" cy="1810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2" name="Ovale 21">
              <a:extLst>
                <a:ext uri="{FF2B5EF4-FFF2-40B4-BE49-F238E27FC236}">
                  <a16:creationId xmlns:a16="http://schemas.microsoft.com/office/drawing/2014/main" id="{40A84AD6-D536-749A-92F0-8B2915985788}"/>
                </a:ext>
              </a:extLst>
            </p:cNvPr>
            <p:cNvSpPr/>
            <p:nvPr/>
          </p:nvSpPr>
          <p:spPr>
            <a:xfrm>
              <a:off x="8529921" y="3653383"/>
              <a:ext cx="181069" cy="181069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Ovale 22">
              <a:extLst>
                <a:ext uri="{FF2B5EF4-FFF2-40B4-BE49-F238E27FC236}">
                  <a16:creationId xmlns:a16="http://schemas.microsoft.com/office/drawing/2014/main" id="{E43C564C-6775-573B-10C1-E9D8BEEE98A0}"/>
                </a:ext>
              </a:extLst>
            </p:cNvPr>
            <p:cNvSpPr/>
            <p:nvPr/>
          </p:nvSpPr>
          <p:spPr>
            <a:xfrm>
              <a:off x="8567691" y="5281650"/>
              <a:ext cx="181069" cy="181069"/>
            </a:xfrm>
            <a:prstGeom prst="ellipse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Ovale 23">
              <a:extLst>
                <a:ext uri="{FF2B5EF4-FFF2-40B4-BE49-F238E27FC236}">
                  <a16:creationId xmlns:a16="http://schemas.microsoft.com/office/drawing/2014/main" id="{1C9D7870-2490-94CE-222E-80C09461B269}"/>
                </a:ext>
              </a:extLst>
            </p:cNvPr>
            <p:cNvSpPr/>
            <p:nvPr/>
          </p:nvSpPr>
          <p:spPr>
            <a:xfrm>
              <a:off x="6903410" y="5293857"/>
              <a:ext cx="181069" cy="18106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5" name="Ovale 24">
              <a:extLst>
                <a:ext uri="{FF2B5EF4-FFF2-40B4-BE49-F238E27FC236}">
                  <a16:creationId xmlns:a16="http://schemas.microsoft.com/office/drawing/2014/main" id="{C47C288C-08F6-1D96-3766-AFDB0C7B48C3}"/>
                </a:ext>
              </a:extLst>
            </p:cNvPr>
            <p:cNvSpPr/>
            <p:nvPr/>
          </p:nvSpPr>
          <p:spPr>
            <a:xfrm>
              <a:off x="10624385" y="4607395"/>
              <a:ext cx="181069" cy="181069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Ovale 25">
              <a:extLst>
                <a:ext uri="{FF2B5EF4-FFF2-40B4-BE49-F238E27FC236}">
                  <a16:creationId xmlns:a16="http://schemas.microsoft.com/office/drawing/2014/main" id="{578D05F1-6C7D-3872-78EF-359F18D53AF7}"/>
                </a:ext>
              </a:extLst>
            </p:cNvPr>
            <p:cNvSpPr/>
            <p:nvPr/>
          </p:nvSpPr>
          <p:spPr>
            <a:xfrm>
              <a:off x="11464681" y="4830086"/>
              <a:ext cx="181069" cy="181069"/>
            </a:xfrm>
            <a:prstGeom prst="ellipse">
              <a:avLst/>
            </a:prstGeom>
            <a:solidFill>
              <a:srgbClr val="4472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7" name="Ovale 26">
              <a:extLst>
                <a:ext uri="{FF2B5EF4-FFF2-40B4-BE49-F238E27FC236}">
                  <a16:creationId xmlns:a16="http://schemas.microsoft.com/office/drawing/2014/main" id="{02CEA105-7BCA-26D1-2B01-B29DBDD78B6D}"/>
                </a:ext>
              </a:extLst>
            </p:cNvPr>
            <p:cNvSpPr/>
            <p:nvPr/>
          </p:nvSpPr>
          <p:spPr>
            <a:xfrm>
              <a:off x="10624384" y="5100581"/>
              <a:ext cx="181069" cy="18106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C2059EF5-A43B-698C-8B95-045A33C549F8}"/>
                </a:ext>
              </a:extLst>
            </p:cNvPr>
            <p:cNvSpPr/>
            <p:nvPr/>
          </p:nvSpPr>
          <p:spPr>
            <a:xfrm>
              <a:off x="9865259" y="4816931"/>
              <a:ext cx="181069" cy="18106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CasellaDiTesto 28">
              <a:extLst>
                <a:ext uri="{FF2B5EF4-FFF2-40B4-BE49-F238E27FC236}">
                  <a16:creationId xmlns:a16="http://schemas.microsoft.com/office/drawing/2014/main" id="{8B7019B3-EF6F-6F3C-C80E-87FDAE80A699}"/>
                </a:ext>
              </a:extLst>
            </p:cNvPr>
            <p:cNvSpPr txBox="1"/>
            <p:nvPr/>
          </p:nvSpPr>
          <p:spPr>
            <a:xfrm>
              <a:off x="381285" y="3830883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C0000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P1</a:t>
              </a:r>
              <a:endParaRPr lang="it-IT" sz="2000" dirty="0">
                <a:solidFill>
                  <a:srgbClr val="C00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30" name="CasellaDiTesto 29">
              <a:extLst>
                <a:ext uri="{FF2B5EF4-FFF2-40B4-BE49-F238E27FC236}">
                  <a16:creationId xmlns:a16="http://schemas.microsoft.com/office/drawing/2014/main" id="{6F7C90DF-99D7-697B-90BD-CE08D0C7F831}"/>
                </a:ext>
              </a:extLst>
            </p:cNvPr>
            <p:cNvSpPr txBox="1"/>
            <p:nvPr/>
          </p:nvSpPr>
          <p:spPr>
            <a:xfrm>
              <a:off x="6450486" y="3360106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C0000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P1</a:t>
              </a:r>
              <a:endParaRPr lang="it-IT" sz="2000" dirty="0">
                <a:solidFill>
                  <a:srgbClr val="C00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31" name="CasellaDiTesto 30">
              <a:extLst>
                <a:ext uri="{FF2B5EF4-FFF2-40B4-BE49-F238E27FC236}">
                  <a16:creationId xmlns:a16="http://schemas.microsoft.com/office/drawing/2014/main" id="{BF893A5C-63F1-3EE9-0341-00EC6AB43206}"/>
                </a:ext>
              </a:extLst>
            </p:cNvPr>
            <p:cNvSpPr txBox="1"/>
            <p:nvPr/>
          </p:nvSpPr>
          <p:spPr>
            <a:xfrm>
              <a:off x="9450759" y="4466439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C0000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P1</a:t>
              </a:r>
              <a:endParaRPr lang="it-IT" sz="2000" dirty="0">
                <a:solidFill>
                  <a:srgbClr val="C00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32" name="CasellaDiTesto 31">
              <a:extLst>
                <a:ext uri="{FF2B5EF4-FFF2-40B4-BE49-F238E27FC236}">
                  <a16:creationId xmlns:a16="http://schemas.microsoft.com/office/drawing/2014/main" id="{1BF4A824-883A-E7A1-1882-96F4E0FBB7A4}"/>
                </a:ext>
              </a:extLst>
            </p:cNvPr>
            <p:cNvSpPr txBox="1"/>
            <p:nvPr/>
          </p:nvSpPr>
          <p:spPr>
            <a:xfrm>
              <a:off x="5282933" y="5074816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C0000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P1</a:t>
              </a:r>
              <a:endParaRPr lang="it-IT" sz="2000" dirty="0">
                <a:solidFill>
                  <a:srgbClr val="C00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33" name="CasellaDiTesto 32">
              <a:extLst>
                <a:ext uri="{FF2B5EF4-FFF2-40B4-BE49-F238E27FC236}">
                  <a16:creationId xmlns:a16="http://schemas.microsoft.com/office/drawing/2014/main" id="{435BCEA8-01E0-00B1-EAEC-4A97A6DA0E66}"/>
                </a:ext>
              </a:extLst>
            </p:cNvPr>
            <p:cNvSpPr txBox="1"/>
            <p:nvPr/>
          </p:nvSpPr>
          <p:spPr>
            <a:xfrm>
              <a:off x="2013665" y="3832153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B05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P2</a:t>
              </a:r>
              <a:endParaRPr lang="it-IT" sz="2000" dirty="0">
                <a:solidFill>
                  <a:srgbClr val="00B05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34" name="CasellaDiTesto 33">
              <a:extLst>
                <a:ext uri="{FF2B5EF4-FFF2-40B4-BE49-F238E27FC236}">
                  <a16:creationId xmlns:a16="http://schemas.microsoft.com/office/drawing/2014/main" id="{CDDFD251-EC1C-B58F-B159-671AF536A8EF}"/>
                </a:ext>
              </a:extLst>
            </p:cNvPr>
            <p:cNvSpPr txBox="1"/>
            <p:nvPr/>
          </p:nvSpPr>
          <p:spPr>
            <a:xfrm>
              <a:off x="4074154" y="4355039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B05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P2</a:t>
              </a:r>
              <a:endParaRPr lang="it-IT" sz="2000" dirty="0">
                <a:solidFill>
                  <a:srgbClr val="00B05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35" name="CasellaDiTesto 34">
              <a:extLst>
                <a:ext uri="{FF2B5EF4-FFF2-40B4-BE49-F238E27FC236}">
                  <a16:creationId xmlns:a16="http://schemas.microsoft.com/office/drawing/2014/main" id="{527D0693-1261-84CA-EE3F-F79E4C6FF8C7}"/>
                </a:ext>
              </a:extLst>
            </p:cNvPr>
            <p:cNvSpPr txBox="1"/>
            <p:nvPr/>
          </p:nvSpPr>
          <p:spPr>
            <a:xfrm>
              <a:off x="8222629" y="3342203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B05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P2</a:t>
              </a:r>
              <a:endParaRPr lang="it-IT" sz="2000" dirty="0">
                <a:solidFill>
                  <a:srgbClr val="00B05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36" name="CasellaDiTesto 35">
              <a:extLst>
                <a:ext uri="{FF2B5EF4-FFF2-40B4-BE49-F238E27FC236}">
                  <a16:creationId xmlns:a16="http://schemas.microsoft.com/office/drawing/2014/main" id="{92CF2BAF-11D1-8BD9-E05E-5A6C220CE6AE}"/>
                </a:ext>
              </a:extLst>
            </p:cNvPr>
            <p:cNvSpPr txBox="1"/>
            <p:nvPr/>
          </p:nvSpPr>
          <p:spPr>
            <a:xfrm>
              <a:off x="10320362" y="4243862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B05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P2</a:t>
              </a:r>
              <a:endParaRPr lang="it-IT" sz="2000" dirty="0">
                <a:solidFill>
                  <a:srgbClr val="00B05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37" name="CasellaDiTesto 36">
              <a:extLst>
                <a:ext uri="{FF2B5EF4-FFF2-40B4-BE49-F238E27FC236}">
                  <a16:creationId xmlns:a16="http://schemas.microsoft.com/office/drawing/2014/main" id="{3125E387-5859-89C6-F302-277CCBBE2F65}"/>
                </a:ext>
              </a:extLst>
            </p:cNvPr>
            <p:cNvSpPr txBox="1"/>
            <p:nvPr/>
          </p:nvSpPr>
          <p:spPr>
            <a:xfrm>
              <a:off x="2195089" y="4819093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P3</a:t>
              </a:r>
              <a:endParaRPr lang="it-IT" sz="2000" dirty="0">
                <a:solidFill>
                  <a:srgbClr val="0070C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6B89ADAF-02EE-C1E3-1A05-3FED4305CC84}"/>
                </a:ext>
              </a:extLst>
            </p:cNvPr>
            <p:cNvSpPr txBox="1"/>
            <p:nvPr/>
          </p:nvSpPr>
          <p:spPr>
            <a:xfrm>
              <a:off x="4806032" y="2942093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P3</a:t>
              </a:r>
              <a:endParaRPr lang="it-IT" sz="2000" dirty="0">
                <a:solidFill>
                  <a:srgbClr val="0070C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42E27D70-4FD4-2B69-613E-2AD9EE1714C2}"/>
                </a:ext>
              </a:extLst>
            </p:cNvPr>
            <p:cNvSpPr txBox="1"/>
            <p:nvPr/>
          </p:nvSpPr>
          <p:spPr>
            <a:xfrm>
              <a:off x="8567691" y="5387938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P3</a:t>
              </a:r>
              <a:endParaRPr lang="it-IT" sz="2000" dirty="0">
                <a:solidFill>
                  <a:srgbClr val="0070C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40" name="CasellaDiTesto 39">
              <a:extLst>
                <a:ext uri="{FF2B5EF4-FFF2-40B4-BE49-F238E27FC236}">
                  <a16:creationId xmlns:a16="http://schemas.microsoft.com/office/drawing/2014/main" id="{176ADF7E-9C92-C732-9CA8-5850BDC393BB}"/>
                </a:ext>
              </a:extLst>
            </p:cNvPr>
            <p:cNvSpPr txBox="1"/>
            <p:nvPr/>
          </p:nvSpPr>
          <p:spPr>
            <a:xfrm>
              <a:off x="11291644" y="4497874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P3</a:t>
              </a:r>
              <a:endParaRPr lang="it-IT" sz="2000" dirty="0">
                <a:solidFill>
                  <a:srgbClr val="0070C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41" name="CasellaDiTesto 40">
              <a:extLst>
                <a:ext uri="{FF2B5EF4-FFF2-40B4-BE49-F238E27FC236}">
                  <a16:creationId xmlns:a16="http://schemas.microsoft.com/office/drawing/2014/main" id="{1555F6A0-86D6-58ED-9E68-F177A1AF7B9E}"/>
                </a:ext>
              </a:extLst>
            </p:cNvPr>
            <p:cNvSpPr txBox="1"/>
            <p:nvPr/>
          </p:nvSpPr>
          <p:spPr>
            <a:xfrm>
              <a:off x="410985" y="4819093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FC00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P4</a:t>
              </a:r>
              <a:endParaRPr lang="it-IT" sz="2000" dirty="0">
                <a:solidFill>
                  <a:srgbClr val="FFC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42" name="CasellaDiTesto 41">
              <a:extLst>
                <a:ext uri="{FF2B5EF4-FFF2-40B4-BE49-F238E27FC236}">
                  <a16:creationId xmlns:a16="http://schemas.microsoft.com/office/drawing/2014/main" id="{2F31455B-F762-2DDC-8117-46FE98B815DC}"/>
                </a:ext>
              </a:extLst>
            </p:cNvPr>
            <p:cNvSpPr txBox="1"/>
            <p:nvPr/>
          </p:nvSpPr>
          <p:spPr>
            <a:xfrm>
              <a:off x="6385900" y="5160668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FC00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P4</a:t>
              </a:r>
              <a:endParaRPr lang="it-IT" sz="2000" dirty="0">
                <a:solidFill>
                  <a:srgbClr val="FFC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  <p:sp>
          <p:nvSpPr>
            <p:cNvPr id="43" name="CasellaDiTesto 42">
              <a:extLst>
                <a:ext uri="{FF2B5EF4-FFF2-40B4-BE49-F238E27FC236}">
                  <a16:creationId xmlns:a16="http://schemas.microsoft.com/office/drawing/2014/main" id="{0F6E2DEF-032E-0E8C-1904-E25B455A7389}"/>
                </a:ext>
              </a:extLst>
            </p:cNvPr>
            <p:cNvSpPr txBox="1"/>
            <p:nvPr/>
          </p:nvSpPr>
          <p:spPr>
            <a:xfrm>
              <a:off x="10322438" y="5262664"/>
              <a:ext cx="60804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FC000"/>
                  </a:solidFill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P4</a:t>
              </a:r>
              <a:endParaRPr lang="it-IT" sz="2000" dirty="0">
                <a:solidFill>
                  <a:srgbClr val="FFC000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</p:grpSp>
      <p:sp>
        <p:nvSpPr>
          <p:cNvPr id="44" name="Figura a mano libera: forma 43">
            <a:extLst>
              <a:ext uri="{FF2B5EF4-FFF2-40B4-BE49-F238E27FC236}">
                <a16:creationId xmlns:a16="http://schemas.microsoft.com/office/drawing/2014/main" id="{E95FE611-F60D-516F-1D70-4F953A60B572}"/>
              </a:ext>
            </a:extLst>
          </p:cNvPr>
          <p:cNvSpPr/>
          <p:nvPr/>
        </p:nvSpPr>
        <p:spPr>
          <a:xfrm>
            <a:off x="425513" y="986828"/>
            <a:ext cx="2598344" cy="1702051"/>
          </a:xfrm>
          <a:custGeom>
            <a:avLst/>
            <a:gdLst>
              <a:gd name="connsiteX0" fmla="*/ 0 w 2598344"/>
              <a:gd name="connsiteY0" fmla="*/ 45267 h 1702051"/>
              <a:gd name="connsiteX1" fmla="*/ 45267 w 2598344"/>
              <a:gd name="connsiteY1" fmla="*/ 1702051 h 1702051"/>
              <a:gd name="connsiteX2" fmla="*/ 2598344 w 2598344"/>
              <a:gd name="connsiteY2" fmla="*/ 1692998 h 1702051"/>
              <a:gd name="connsiteX3" fmla="*/ 2154725 w 2598344"/>
              <a:gd name="connsiteY3" fmla="*/ 1131683 h 1702051"/>
              <a:gd name="connsiteX4" fmla="*/ 1819746 w 2598344"/>
              <a:gd name="connsiteY4" fmla="*/ 633742 h 1702051"/>
              <a:gd name="connsiteX5" fmla="*/ 2172832 w 2598344"/>
              <a:gd name="connsiteY5" fmla="*/ 488887 h 1702051"/>
              <a:gd name="connsiteX6" fmla="*/ 2000816 w 2598344"/>
              <a:gd name="connsiteY6" fmla="*/ 0 h 1702051"/>
              <a:gd name="connsiteX7" fmla="*/ 0 w 2598344"/>
              <a:gd name="connsiteY7" fmla="*/ 45267 h 170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98344" h="1702051">
                <a:moveTo>
                  <a:pt x="0" y="45267"/>
                </a:moveTo>
                <a:lnTo>
                  <a:pt x="45267" y="1702051"/>
                </a:lnTo>
                <a:lnTo>
                  <a:pt x="2598344" y="1692998"/>
                </a:lnTo>
                <a:lnTo>
                  <a:pt x="2154725" y="1131683"/>
                </a:lnTo>
                <a:lnTo>
                  <a:pt x="1819746" y="633742"/>
                </a:lnTo>
                <a:lnTo>
                  <a:pt x="2172832" y="488887"/>
                </a:lnTo>
                <a:lnTo>
                  <a:pt x="2000816" y="0"/>
                </a:lnTo>
                <a:lnTo>
                  <a:pt x="0" y="45267"/>
                </a:lnTo>
                <a:close/>
              </a:path>
            </a:pathLst>
          </a:custGeom>
          <a:noFill/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F0B53896-1D4D-C5EC-EE3A-D2E5443C8EBA}"/>
              </a:ext>
            </a:extLst>
          </p:cNvPr>
          <p:cNvSpPr txBox="1"/>
          <p:nvPr/>
        </p:nvSpPr>
        <p:spPr>
          <a:xfrm>
            <a:off x="758616" y="2624521"/>
            <a:ext cx="2629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Image names</a:t>
            </a:r>
            <a:endParaRPr lang="it-IT" sz="2000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608DFFB7-D45B-BC06-AF4D-E0DA2CA5D6DE}"/>
              </a:ext>
            </a:extLst>
          </p:cNvPr>
          <p:cNvSpPr/>
          <p:nvPr/>
        </p:nvSpPr>
        <p:spPr>
          <a:xfrm>
            <a:off x="2584152" y="1055678"/>
            <a:ext cx="982913" cy="458048"/>
          </a:xfrm>
          <a:prstGeom prst="rect">
            <a:avLst/>
          </a:prstGeom>
          <a:noFill/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Rettangolo 48">
            <a:extLst>
              <a:ext uri="{FF2B5EF4-FFF2-40B4-BE49-F238E27FC236}">
                <a16:creationId xmlns:a16="http://schemas.microsoft.com/office/drawing/2014/main" id="{ACD6F928-5C60-C5D0-94CA-7EB13F916189}"/>
              </a:ext>
            </a:extLst>
          </p:cNvPr>
          <p:cNvSpPr/>
          <p:nvPr/>
        </p:nvSpPr>
        <p:spPr>
          <a:xfrm>
            <a:off x="3669813" y="1055678"/>
            <a:ext cx="982913" cy="458048"/>
          </a:xfrm>
          <a:prstGeom prst="rect">
            <a:avLst/>
          </a:prstGeom>
          <a:noFill/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2CEC43A2-F3AA-C671-0978-F028BF9B0DDA}"/>
              </a:ext>
            </a:extLst>
          </p:cNvPr>
          <p:cNvSpPr/>
          <p:nvPr/>
        </p:nvSpPr>
        <p:spPr>
          <a:xfrm>
            <a:off x="4726227" y="1055678"/>
            <a:ext cx="982913" cy="458048"/>
          </a:xfrm>
          <a:prstGeom prst="rect">
            <a:avLst/>
          </a:prstGeom>
          <a:noFill/>
          <a:ln w="19050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" name="Rettangolo 50">
            <a:extLst>
              <a:ext uri="{FF2B5EF4-FFF2-40B4-BE49-F238E27FC236}">
                <a16:creationId xmlns:a16="http://schemas.microsoft.com/office/drawing/2014/main" id="{53880BD1-9C76-E1D4-F21C-98B947043D3A}"/>
              </a:ext>
            </a:extLst>
          </p:cNvPr>
          <p:cNvSpPr/>
          <p:nvPr/>
        </p:nvSpPr>
        <p:spPr>
          <a:xfrm>
            <a:off x="2433862" y="1599504"/>
            <a:ext cx="782595" cy="458048"/>
          </a:xfrm>
          <a:prstGeom prst="rect">
            <a:avLst/>
          </a:prstGeom>
          <a:noFill/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Rettangolo 51">
            <a:extLst>
              <a:ext uri="{FF2B5EF4-FFF2-40B4-BE49-F238E27FC236}">
                <a16:creationId xmlns:a16="http://schemas.microsoft.com/office/drawing/2014/main" id="{1A3FB045-F0CF-D4F4-3180-65DF07C93B7C}"/>
              </a:ext>
            </a:extLst>
          </p:cNvPr>
          <p:cNvSpPr/>
          <p:nvPr/>
        </p:nvSpPr>
        <p:spPr>
          <a:xfrm>
            <a:off x="3278515" y="1608829"/>
            <a:ext cx="858919" cy="458048"/>
          </a:xfrm>
          <a:prstGeom prst="rect">
            <a:avLst/>
          </a:prstGeom>
          <a:noFill/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3" name="Rettangolo 52">
            <a:extLst>
              <a:ext uri="{FF2B5EF4-FFF2-40B4-BE49-F238E27FC236}">
                <a16:creationId xmlns:a16="http://schemas.microsoft.com/office/drawing/2014/main" id="{2A722E38-6FB3-F9B0-0EE1-1595F3EE1465}"/>
              </a:ext>
            </a:extLst>
          </p:cNvPr>
          <p:cNvSpPr/>
          <p:nvPr/>
        </p:nvSpPr>
        <p:spPr>
          <a:xfrm>
            <a:off x="4207722" y="1613108"/>
            <a:ext cx="1009962" cy="458048"/>
          </a:xfrm>
          <a:prstGeom prst="rect">
            <a:avLst/>
          </a:prstGeom>
          <a:noFill/>
          <a:ln w="19050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4" name="Rettangolo 53">
            <a:extLst>
              <a:ext uri="{FF2B5EF4-FFF2-40B4-BE49-F238E27FC236}">
                <a16:creationId xmlns:a16="http://schemas.microsoft.com/office/drawing/2014/main" id="{B1504D3D-1C0D-629A-BCDF-F899D41B10B4}"/>
              </a:ext>
            </a:extLst>
          </p:cNvPr>
          <p:cNvSpPr/>
          <p:nvPr/>
        </p:nvSpPr>
        <p:spPr>
          <a:xfrm>
            <a:off x="5284672" y="1613108"/>
            <a:ext cx="917689" cy="458048"/>
          </a:xfrm>
          <a:prstGeom prst="rect">
            <a:avLst/>
          </a:prstGeom>
          <a:noFill/>
          <a:ln w="1905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Rettangolo 54">
            <a:extLst>
              <a:ext uri="{FF2B5EF4-FFF2-40B4-BE49-F238E27FC236}">
                <a16:creationId xmlns:a16="http://schemas.microsoft.com/office/drawing/2014/main" id="{3FEAA1A0-CE3B-DCC8-81FB-3C05050AFFD8}"/>
              </a:ext>
            </a:extLst>
          </p:cNvPr>
          <p:cNvSpPr/>
          <p:nvPr/>
        </p:nvSpPr>
        <p:spPr>
          <a:xfrm>
            <a:off x="2819670" y="2145174"/>
            <a:ext cx="917689" cy="458048"/>
          </a:xfrm>
          <a:prstGeom prst="rect">
            <a:avLst/>
          </a:prstGeom>
          <a:noFill/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6" name="Rettangolo 55">
            <a:extLst>
              <a:ext uri="{FF2B5EF4-FFF2-40B4-BE49-F238E27FC236}">
                <a16:creationId xmlns:a16="http://schemas.microsoft.com/office/drawing/2014/main" id="{4D8C3F13-277D-8ABC-EBBA-3523A0B4725C}"/>
              </a:ext>
            </a:extLst>
          </p:cNvPr>
          <p:cNvSpPr/>
          <p:nvPr/>
        </p:nvSpPr>
        <p:spPr>
          <a:xfrm>
            <a:off x="3823094" y="2145174"/>
            <a:ext cx="982913" cy="458048"/>
          </a:xfrm>
          <a:prstGeom prst="rect">
            <a:avLst/>
          </a:prstGeom>
          <a:noFill/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7" name="Rettangolo 56">
            <a:extLst>
              <a:ext uri="{FF2B5EF4-FFF2-40B4-BE49-F238E27FC236}">
                <a16:creationId xmlns:a16="http://schemas.microsoft.com/office/drawing/2014/main" id="{14856A72-A47B-DBA8-514F-F429F54041E4}"/>
              </a:ext>
            </a:extLst>
          </p:cNvPr>
          <p:cNvSpPr/>
          <p:nvPr/>
        </p:nvSpPr>
        <p:spPr>
          <a:xfrm>
            <a:off x="4891742" y="2137551"/>
            <a:ext cx="1009962" cy="458048"/>
          </a:xfrm>
          <a:prstGeom prst="rect">
            <a:avLst/>
          </a:prstGeom>
          <a:noFill/>
          <a:ln w="19050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Rettangolo 57">
            <a:extLst>
              <a:ext uri="{FF2B5EF4-FFF2-40B4-BE49-F238E27FC236}">
                <a16:creationId xmlns:a16="http://schemas.microsoft.com/office/drawing/2014/main" id="{F375B45C-1056-9E65-7778-2CCEAAE7C589}"/>
              </a:ext>
            </a:extLst>
          </p:cNvPr>
          <p:cNvSpPr/>
          <p:nvPr/>
        </p:nvSpPr>
        <p:spPr>
          <a:xfrm>
            <a:off x="5997102" y="2145778"/>
            <a:ext cx="1009962" cy="458048"/>
          </a:xfrm>
          <a:prstGeom prst="rect">
            <a:avLst/>
          </a:prstGeom>
          <a:noFill/>
          <a:ln w="1905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Rettangolo 58">
            <a:extLst>
              <a:ext uri="{FF2B5EF4-FFF2-40B4-BE49-F238E27FC236}">
                <a16:creationId xmlns:a16="http://schemas.microsoft.com/office/drawing/2014/main" id="{115E5AD2-06EA-A747-151B-564FF161F22E}"/>
              </a:ext>
            </a:extLst>
          </p:cNvPr>
          <p:cNvSpPr/>
          <p:nvPr/>
        </p:nvSpPr>
        <p:spPr>
          <a:xfrm>
            <a:off x="8502442" y="1513726"/>
            <a:ext cx="982913" cy="458048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8E79A743-5BF7-5E04-BACB-8A43C6AD7ACA}"/>
              </a:ext>
            </a:extLst>
          </p:cNvPr>
          <p:cNvSpPr txBox="1"/>
          <p:nvPr/>
        </p:nvSpPr>
        <p:spPr>
          <a:xfrm>
            <a:off x="8532883" y="1516068"/>
            <a:ext cx="9524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x  y</a:t>
            </a:r>
            <a:endParaRPr lang="it-IT" sz="24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283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62488DD3-A135-4B52-81BA-0B8184BB6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acquisition is the</a:t>
            </a:r>
            <a:r>
              <a:rPr lang="en-US" b="1" dirty="0"/>
              <a:t> first step </a:t>
            </a:r>
            <a:r>
              <a:rPr lang="en-US" dirty="0"/>
              <a:t>in developing an ML system</a:t>
            </a:r>
          </a:p>
          <a:p>
            <a:r>
              <a:rPr lang="en-US" dirty="0"/>
              <a:t>We can </a:t>
            </a:r>
            <a:r>
              <a:rPr lang="en-US" b="1" dirty="0"/>
              <a:t>get data </a:t>
            </a:r>
            <a:r>
              <a:rPr lang="en-US" dirty="0"/>
              <a:t>mainly in </a:t>
            </a:r>
            <a:r>
              <a:rPr lang="en-US" b="1" dirty="0"/>
              <a:t>two ways</a:t>
            </a:r>
            <a:r>
              <a:rPr lang="en-US" dirty="0"/>
              <a:t>: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By using </a:t>
            </a:r>
            <a:r>
              <a:rPr lang="en-US" b="1" dirty="0"/>
              <a:t>publicly available data </a:t>
            </a:r>
            <a:r>
              <a:rPr lang="en-US" dirty="0"/>
              <a:t>(</a:t>
            </a:r>
            <a:r>
              <a:rPr lang="en-US" b="1" dirty="0"/>
              <a:t>datasets</a:t>
            </a:r>
            <a:r>
              <a:rPr lang="en-US" dirty="0"/>
              <a:t> or </a:t>
            </a:r>
            <a:r>
              <a:rPr lang="en-US" b="1" dirty="0"/>
              <a:t>databases</a:t>
            </a:r>
            <a:r>
              <a:rPr lang="en-US" dirty="0"/>
              <a:t>) → someone collected them for us!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They can be </a:t>
            </a:r>
            <a:r>
              <a:rPr lang="en-US" b="1" dirty="0"/>
              <a:t>free</a:t>
            </a:r>
            <a:r>
              <a:rPr lang="en-US" dirty="0"/>
              <a:t> or </a:t>
            </a:r>
            <a:r>
              <a:rPr lang="en-US" b="1" dirty="0"/>
              <a:t>for a fee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The </a:t>
            </a:r>
            <a:r>
              <a:rPr lang="en-US" b="1" dirty="0"/>
              <a:t>quality</a:t>
            </a:r>
            <a:r>
              <a:rPr lang="en-US" dirty="0"/>
              <a:t> of the data made available must be </a:t>
            </a:r>
            <a:r>
              <a:rPr lang="en-US" b="1" dirty="0"/>
              <a:t>checked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By acquiring </a:t>
            </a:r>
            <a:r>
              <a:rPr lang="en-US" b="1" dirty="0"/>
              <a:t>a new set of data, but why?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It is not certain that public data </a:t>
            </a:r>
            <a:r>
              <a:rPr lang="en-US" b="1" dirty="0"/>
              <a:t>well represent </a:t>
            </a:r>
            <a:r>
              <a:rPr lang="en-US" dirty="0"/>
              <a:t>the problem we want to solve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We want to </a:t>
            </a:r>
            <a:r>
              <a:rPr lang="en-US" b="1" dirty="0"/>
              <a:t>acquire specific data</a:t>
            </a:r>
            <a:r>
              <a:rPr lang="en-US" dirty="0"/>
              <a:t> and thus generate </a:t>
            </a:r>
            <a:r>
              <a:rPr lang="en-US" b="1" dirty="0"/>
              <a:t>specific</a:t>
            </a:r>
            <a:r>
              <a:rPr lang="en-US" dirty="0"/>
              <a:t> </a:t>
            </a:r>
            <a:r>
              <a:rPr lang="en-US" b="1" dirty="0"/>
              <a:t>expertise</a:t>
            </a:r>
            <a:r>
              <a:rPr lang="en-US" dirty="0"/>
              <a:t> for the company (</a:t>
            </a:r>
            <a:r>
              <a:rPr lang="en-US" i="1" dirty="0"/>
              <a:t>know-how</a:t>
            </a:r>
            <a:r>
              <a:rPr lang="en-US" dirty="0"/>
              <a:t>)</a:t>
            </a:r>
            <a:endParaRPr lang="it-IT" dirty="0"/>
          </a:p>
          <a:p>
            <a:pPr lvl="2">
              <a:lnSpc>
                <a:spcPct val="150000"/>
              </a:lnSpc>
            </a:pPr>
            <a:r>
              <a:rPr lang="en-US" dirty="0"/>
              <a:t>We are forced to acquire data that due to their </a:t>
            </a:r>
            <a:r>
              <a:rPr lang="en-US" b="1" dirty="0"/>
              <a:t>sensitive</a:t>
            </a:r>
            <a:r>
              <a:rPr lang="en-US" dirty="0"/>
              <a:t> </a:t>
            </a:r>
            <a:r>
              <a:rPr lang="en-US" b="1" dirty="0"/>
              <a:t>nature</a:t>
            </a:r>
            <a:r>
              <a:rPr lang="en-US" dirty="0"/>
              <a:t> would not otherwise be available (</a:t>
            </a:r>
            <a:r>
              <a:rPr lang="en-US" b="1" dirty="0"/>
              <a:t>privacy</a:t>
            </a:r>
            <a:r>
              <a:rPr lang="en-US" dirty="0"/>
              <a:t> issues)</a:t>
            </a:r>
            <a:endParaRPr lang="it-IT" dirty="0"/>
          </a:p>
          <a:p>
            <a:pPr lvl="2">
              <a:lnSpc>
                <a:spcPct val="150000"/>
              </a:lnSpc>
            </a:pPr>
            <a:r>
              <a:rPr lang="en-US" dirty="0"/>
              <a:t>The company we work for </a:t>
            </a:r>
            <a:r>
              <a:rPr lang="en-US" b="1" dirty="0"/>
              <a:t>already has a data collection process</a:t>
            </a:r>
            <a:r>
              <a:rPr lang="it-IT" b="1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can use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874812F-7C4A-4BF4-9374-4FBF30BD975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D0FC4AFA-C4E3-4947-9635-D368C5265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Acquisition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E9D8F89-2672-4550-8976-92F978247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4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2CB82D08-8EA5-40A6-A415-27F0756482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83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B20168F8-8AE1-4518-A8EF-E1ECC230B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Many universities </a:t>
            </a:r>
            <a:r>
              <a:rPr lang="en-US" b="1" dirty="0"/>
              <a:t>publicly release their datasets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There are no requirements related to profit or </a:t>
            </a:r>
            <a:r>
              <a:rPr lang="en-US" i="1" dirty="0"/>
              <a:t>non-disclosure agreement </a:t>
            </a:r>
            <a:r>
              <a:rPr lang="en-US" dirty="0"/>
              <a:t>(NDA)</a:t>
            </a:r>
          </a:p>
          <a:p>
            <a:pPr lvl="1"/>
            <a:r>
              <a:rPr lang="en-US" dirty="0"/>
              <a:t>It is a </a:t>
            </a:r>
            <a:r>
              <a:rPr lang="en-US" b="1" dirty="0"/>
              <a:t>consolidated practice</a:t>
            </a:r>
            <a:r>
              <a:rPr lang="en-US" dirty="0"/>
              <a:t> in the world of research</a:t>
            </a:r>
          </a:p>
          <a:p>
            <a:pPr lvl="1"/>
            <a:r>
              <a:rPr lang="en-US" dirty="0"/>
              <a:t>It is the basis of the </a:t>
            </a:r>
            <a:r>
              <a:rPr lang="en-US" b="1" dirty="0"/>
              <a:t>scientific method</a:t>
            </a:r>
            <a:r>
              <a:rPr lang="en-US" dirty="0"/>
              <a:t>, in particular for the reproducibility of the results obtained</a:t>
            </a:r>
          </a:p>
          <a:p>
            <a:pPr lvl="2"/>
            <a:r>
              <a:rPr lang="en-US" dirty="0"/>
              <a:t>I release my data so that others can conduct my own experiments, verifying my results and perhaps proposing better solutions!</a:t>
            </a:r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pPr lvl="2"/>
            <a:r>
              <a:rPr lang="it-IT" dirty="0">
                <a:hlinkClick r:id="rId2"/>
              </a:rPr>
              <a:t>https://aimagelab.ing.unimore.it/imagelab/datasets.asp</a:t>
            </a:r>
            <a:r>
              <a:rPr lang="it-IT" dirty="0"/>
              <a:t> </a:t>
            </a:r>
          </a:p>
          <a:p>
            <a:pPr lvl="2"/>
            <a:r>
              <a:rPr lang="it-IT" dirty="0">
                <a:hlinkClick r:id="rId3"/>
              </a:rPr>
              <a:t>https://vlomonaco.github.io/core50/</a:t>
            </a:r>
            <a:r>
              <a:rPr lang="it-IT" dirty="0"/>
              <a:t> </a:t>
            </a:r>
          </a:p>
          <a:p>
            <a:pPr lvl="2"/>
            <a:r>
              <a:rPr lang="it-IT" dirty="0">
                <a:hlinkClick r:id="rId4"/>
              </a:rPr>
              <a:t>https://www.image-net.org/</a:t>
            </a:r>
            <a:r>
              <a:rPr lang="it-IT" dirty="0"/>
              <a:t> </a:t>
            </a:r>
          </a:p>
          <a:p>
            <a:endParaRPr lang="en-US" sz="900" dirty="0"/>
          </a:p>
          <a:p>
            <a:r>
              <a:rPr lang="en-US" dirty="0"/>
              <a:t>Other platforms make </a:t>
            </a:r>
            <a:r>
              <a:rPr lang="en-US" b="1" dirty="0"/>
              <a:t>datasets available for competitions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Kaggle</a:t>
            </a:r>
            <a:r>
              <a:rPr lang="it-IT" dirty="0"/>
              <a:t>: </a:t>
            </a:r>
            <a:r>
              <a:rPr lang="it-IT" dirty="0">
                <a:hlinkClick r:id="rId5"/>
              </a:rPr>
              <a:t>https://www.kaggle.com/datasets</a:t>
            </a:r>
            <a:r>
              <a:rPr lang="it-IT" dirty="0"/>
              <a:t> </a:t>
            </a:r>
          </a:p>
          <a:p>
            <a:pPr lvl="1"/>
            <a:r>
              <a:rPr lang="it-IT" dirty="0">
                <a:hlinkClick r:id="rId6"/>
              </a:rPr>
              <a:t>https://medium.datadriveninvestor.com/kaggle-data-science-platform-alternatives-for-competitions-and-research-cbe051596e62</a:t>
            </a:r>
            <a:r>
              <a:rPr lang="it-IT" dirty="0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DA0EAE5-5DA6-47F7-95BF-69A94179345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EC6AD6B9-0FDF-42B0-A315-C628E5E18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Public Datasets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9179617-9E0F-4AB2-8326-C5FFFCF77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5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34607BE2-F753-41B8-84EC-2226A7B95D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1528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208B75E5-1A71-4E3A-89F3-6F3B9528F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Acquiring a new dataset is usually a </a:t>
            </a:r>
            <a:r>
              <a:rPr lang="en-US" b="1" dirty="0"/>
              <a:t>costly</a:t>
            </a:r>
            <a:r>
              <a:rPr lang="en-US" dirty="0"/>
              <a:t> </a:t>
            </a:r>
            <a:r>
              <a:rPr lang="en-US" b="1" dirty="0"/>
              <a:t>process</a:t>
            </a:r>
            <a:r>
              <a:rPr lang="en-US" dirty="0"/>
              <a:t>!</a:t>
            </a:r>
            <a:endParaRPr lang="en-US" b="1" dirty="0"/>
          </a:p>
          <a:p>
            <a:endParaRPr lang="en-US" sz="900" dirty="0"/>
          </a:p>
          <a:p>
            <a:r>
              <a:rPr lang="en-US" dirty="0"/>
              <a:t>Investment of </a:t>
            </a:r>
            <a:r>
              <a:rPr lang="en-US" b="1" dirty="0"/>
              <a:t>time</a:t>
            </a:r>
            <a:r>
              <a:rPr lang="en-US" dirty="0"/>
              <a:t> and </a:t>
            </a:r>
            <a:r>
              <a:rPr lang="en-US" b="1" dirty="0"/>
              <a:t>money</a:t>
            </a:r>
            <a:r>
              <a:rPr lang="en-US" dirty="0"/>
              <a:t> for:</a:t>
            </a:r>
          </a:p>
          <a:p>
            <a:pPr lvl="1"/>
            <a:r>
              <a:rPr lang="en-US" dirty="0"/>
              <a:t>Programming or learning to use an </a:t>
            </a:r>
            <a:r>
              <a:rPr lang="en-US" b="1" dirty="0"/>
              <a:t>acquisition tool</a:t>
            </a:r>
          </a:p>
          <a:p>
            <a:pPr lvl="1"/>
            <a:r>
              <a:rPr lang="en-US" dirty="0"/>
              <a:t>Handling of </a:t>
            </a:r>
            <a:r>
              <a:rPr lang="en-US" b="1" dirty="0"/>
              <a:t>large amounts </a:t>
            </a:r>
            <a:r>
              <a:rPr lang="en-US" dirty="0"/>
              <a:t>of data</a:t>
            </a:r>
          </a:p>
          <a:p>
            <a:pPr lvl="1"/>
            <a:r>
              <a:rPr lang="en-US" dirty="0"/>
              <a:t>Testing to find any </a:t>
            </a:r>
            <a:r>
              <a:rPr lang="en-US" b="1" dirty="0"/>
              <a:t>bugs</a:t>
            </a:r>
            <a:r>
              <a:rPr lang="en-US" dirty="0"/>
              <a:t> that could compromise the success </a:t>
            </a:r>
            <a:br>
              <a:rPr lang="en-US" dirty="0"/>
            </a:br>
            <a:r>
              <a:rPr lang="en-US" dirty="0"/>
              <a:t>of the acquisition (and we often notice them at the end of the process)</a:t>
            </a:r>
          </a:p>
          <a:p>
            <a:pPr lvl="1"/>
            <a:r>
              <a:rPr lang="en-US" dirty="0"/>
              <a:t>Acquire </a:t>
            </a:r>
            <a:r>
              <a:rPr lang="en-US" b="1" dirty="0"/>
              <a:t>new hardware </a:t>
            </a:r>
            <a:r>
              <a:rPr lang="en-US" dirty="0"/>
              <a:t>for data collection and storage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r>
              <a:rPr lang="en-US" dirty="0"/>
              <a:t>→ It is necessary to carefully consider </a:t>
            </a:r>
            <a:r>
              <a:rPr lang="en-US" b="1" dirty="0"/>
              <a:t>whether it is appropriate to acquire </a:t>
            </a:r>
            <a:r>
              <a:rPr lang="en-US" dirty="0"/>
              <a:t>a new dataset.</a:t>
            </a:r>
            <a:endParaRPr lang="it-IT" dirty="0"/>
          </a:p>
          <a:p>
            <a:pPr lvl="1"/>
            <a:r>
              <a:rPr lang="en-US" dirty="0"/>
              <a:t>Considerations not only in </a:t>
            </a:r>
            <a:r>
              <a:rPr lang="en-US" b="1" dirty="0"/>
              <a:t>engineering</a:t>
            </a:r>
            <a:r>
              <a:rPr lang="en-US" dirty="0"/>
              <a:t>, but also in </a:t>
            </a:r>
            <a:r>
              <a:rPr lang="en-US" b="1" dirty="0"/>
              <a:t>management</a:t>
            </a:r>
            <a:r>
              <a:rPr lang="en-US" dirty="0"/>
              <a:t> and </a:t>
            </a:r>
            <a:r>
              <a:rPr lang="en-US" b="1" dirty="0"/>
              <a:t>economics</a:t>
            </a:r>
            <a:r>
              <a:rPr lang="en-US" dirty="0"/>
              <a:t>.</a:t>
            </a:r>
          </a:p>
          <a:p>
            <a:pPr lvl="1"/>
            <a:r>
              <a:rPr lang="en-US" b="1" dirty="0"/>
              <a:t>Future needs </a:t>
            </a:r>
            <a:r>
              <a:rPr lang="en-US" dirty="0"/>
              <a:t>must be foreseen in advance.</a:t>
            </a:r>
          </a:p>
          <a:p>
            <a:endParaRPr lang="en-US" sz="900" dirty="0"/>
          </a:p>
          <a:p>
            <a:r>
              <a:rPr lang="en-US" b="1" dirty="0"/>
              <a:t>NB</a:t>
            </a:r>
            <a:r>
              <a:rPr lang="en-US" dirty="0"/>
              <a:t>: acquiring a new dataset </a:t>
            </a:r>
            <a:r>
              <a:rPr lang="en-US" b="1" dirty="0"/>
              <a:t>does not mean acquiring only new data</a:t>
            </a:r>
            <a:r>
              <a:rPr lang="en-US" dirty="0"/>
              <a:t>!! 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B27066-AB32-42BF-AEB7-B0D61641FE6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E67102A9-F76C-4CE5-9C53-7139BFB34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Acquisition</a:t>
            </a:r>
            <a:r>
              <a:rPr lang="it-IT" dirty="0"/>
              <a:t> of a new dataset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97091F1-03CA-4311-8D49-65FE327B0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6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BFB95E8B-723A-46AA-BE2A-60193469A3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1026" name="Picture 2" descr="Hiring a Magician? Don't Waste Your Money! These 3 tips are crucial!">
            <a:extLst>
              <a:ext uri="{FF2B5EF4-FFF2-40B4-BE49-F238E27FC236}">
                <a16:creationId xmlns:a16="http://schemas.microsoft.com/office/drawing/2014/main" id="{6B72EAD3-2FC6-8DC3-B30D-7806064D9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6367" y="1138927"/>
            <a:ext cx="2940328" cy="2205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347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02BB563D-32BC-4FA1-B931-894F7E42B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Indeed, one of the most relevant aspects is the </a:t>
            </a:r>
            <a:r>
              <a:rPr lang="en-US" b="1" dirty="0"/>
              <a:t>annotation</a:t>
            </a:r>
            <a:r>
              <a:rPr lang="en-US" dirty="0"/>
              <a:t> of the data</a:t>
            </a:r>
          </a:p>
          <a:p>
            <a:r>
              <a:rPr lang="en-US" dirty="0"/>
              <a:t>The specific annotation is usually called “</a:t>
            </a:r>
            <a:r>
              <a:rPr lang="en-US" b="1" dirty="0"/>
              <a:t>label</a:t>
            </a:r>
            <a:r>
              <a:rPr lang="en-US" dirty="0"/>
              <a:t>” and is the (</a:t>
            </a:r>
            <a:r>
              <a:rPr lang="en-US" i="1" dirty="0"/>
              <a:t>semantic</a:t>
            </a:r>
            <a:r>
              <a:rPr lang="en-US" dirty="0"/>
              <a:t>) content of the data.</a:t>
            </a:r>
          </a:p>
          <a:p>
            <a:r>
              <a:rPr lang="en-US" dirty="0"/>
              <a:t>The label depends on the problem we want to solve and can be </a:t>
            </a:r>
            <a:r>
              <a:rPr lang="en-US" b="1" dirty="0"/>
              <a:t>numerical</a:t>
            </a:r>
            <a:r>
              <a:rPr lang="en-US" dirty="0"/>
              <a:t> or </a:t>
            </a:r>
            <a:r>
              <a:rPr lang="en-US" b="1" dirty="0"/>
              <a:t>categorical</a:t>
            </a:r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A </a:t>
            </a:r>
            <a:r>
              <a:rPr lang="it-IT" dirty="0" err="1"/>
              <a:t>person's</a:t>
            </a:r>
            <a:r>
              <a:rPr lang="it-IT" dirty="0"/>
              <a:t> </a:t>
            </a:r>
            <a:r>
              <a:rPr lang="it-IT" dirty="0" err="1"/>
              <a:t>height</a:t>
            </a:r>
            <a:r>
              <a:rPr lang="it-IT" dirty="0"/>
              <a:t> </a:t>
            </a:r>
            <a:r>
              <a:rPr lang="it-IT" dirty="0" err="1"/>
              <a:t>prediction</a:t>
            </a:r>
            <a:r>
              <a:rPr lang="it-IT" dirty="0"/>
              <a:t> → </a:t>
            </a:r>
            <a:r>
              <a:rPr lang="en-US" b="1" dirty="0"/>
              <a:t>data</a:t>
            </a:r>
            <a:r>
              <a:rPr lang="en-US" dirty="0"/>
              <a:t>: joint lengths, </a:t>
            </a:r>
            <a:r>
              <a:rPr lang="en-US" b="1" dirty="0"/>
              <a:t>label</a:t>
            </a:r>
            <a:r>
              <a:rPr lang="en-US" dirty="0"/>
              <a:t>: height </a:t>
            </a:r>
            <a:r>
              <a:rPr lang="it-IT" dirty="0"/>
              <a:t>(cm)</a:t>
            </a:r>
          </a:p>
          <a:p>
            <a:pPr lvl="1"/>
            <a:r>
              <a:rPr lang="en-US" dirty="0"/>
              <a:t>Pedestrian Detection → </a:t>
            </a:r>
            <a:r>
              <a:rPr lang="en-US" b="1" dirty="0"/>
              <a:t>data</a:t>
            </a:r>
            <a:r>
              <a:rPr lang="en-US" dirty="0"/>
              <a:t>: images, </a:t>
            </a:r>
            <a:r>
              <a:rPr lang="en-US" b="1" dirty="0"/>
              <a:t>label</a:t>
            </a:r>
            <a:r>
              <a:rPr lang="en-US" dirty="0"/>
              <a:t>: presence of a pedestrian</a:t>
            </a:r>
            <a:r>
              <a:rPr lang="it-IT" dirty="0"/>
              <a:t> (yes/no)</a:t>
            </a:r>
          </a:p>
          <a:p>
            <a:pPr lvl="1"/>
            <a:r>
              <a:rPr lang="en-US" dirty="0"/>
              <a:t>Pedestrian Localization → </a:t>
            </a:r>
            <a:r>
              <a:rPr lang="en-US" b="1" dirty="0"/>
              <a:t>data</a:t>
            </a:r>
            <a:r>
              <a:rPr lang="en-US" dirty="0"/>
              <a:t>: images, </a:t>
            </a:r>
            <a:r>
              <a:rPr lang="en-US" b="1" dirty="0"/>
              <a:t>label</a:t>
            </a:r>
            <a:r>
              <a:rPr lang="en-US" dirty="0"/>
              <a:t>: position of the </a:t>
            </a:r>
            <a:r>
              <a:rPr lang="en-US" dirty="0" err="1"/>
              <a:t>pedestrain</a:t>
            </a:r>
            <a:r>
              <a:rPr lang="it-IT" dirty="0"/>
              <a:t> (x, y, w, h)</a:t>
            </a:r>
          </a:p>
          <a:p>
            <a:pPr lvl="1"/>
            <a:r>
              <a:rPr lang="it-IT" dirty="0"/>
              <a:t>Audio </a:t>
            </a:r>
            <a:r>
              <a:rPr lang="it-IT" dirty="0" err="1"/>
              <a:t>classification</a:t>
            </a:r>
            <a:r>
              <a:rPr lang="it-IT" dirty="0"/>
              <a:t> </a:t>
            </a:r>
            <a:r>
              <a:rPr lang="it-IT" dirty="0" err="1"/>
              <a:t>numbers</a:t>
            </a:r>
            <a:r>
              <a:rPr lang="it-IT" dirty="0"/>
              <a:t> → </a:t>
            </a:r>
            <a:r>
              <a:rPr lang="it-IT" b="1" dirty="0"/>
              <a:t>data</a:t>
            </a:r>
            <a:r>
              <a:rPr lang="it-IT" dirty="0"/>
              <a:t>: audio </a:t>
            </a:r>
            <a:r>
              <a:rPr lang="it-IT" dirty="0" err="1"/>
              <a:t>sequences</a:t>
            </a:r>
            <a:r>
              <a:rPr lang="it-IT" dirty="0"/>
              <a:t>, </a:t>
            </a:r>
            <a:r>
              <a:rPr lang="it-IT" b="1" dirty="0"/>
              <a:t>label</a:t>
            </a:r>
            <a:r>
              <a:rPr lang="it-IT" dirty="0"/>
              <a:t>: </a:t>
            </a:r>
            <a:r>
              <a:rPr lang="it-IT" dirty="0" err="1"/>
              <a:t>number</a:t>
            </a:r>
            <a:r>
              <a:rPr lang="it-IT" dirty="0"/>
              <a:t> («</a:t>
            </a:r>
            <a:r>
              <a:rPr lang="it-IT" dirty="0" err="1"/>
              <a:t>five</a:t>
            </a:r>
            <a:r>
              <a:rPr lang="it-IT" dirty="0"/>
              <a:t>»)</a:t>
            </a:r>
          </a:p>
          <a:p>
            <a:pPr marL="0" indent="0" algn="ctr">
              <a:buNone/>
            </a:pPr>
            <a:endParaRPr lang="en-US" sz="900" dirty="0"/>
          </a:p>
          <a:p>
            <a:pPr marL="0" indent="0" algn="ctr">
              <a:buNone/>
            </a:pPr>
            <a:r>
              <a:rPr lang="en-US" dirty="0"/>
              <a:t>A single data is therefore defined as </a:t>
            </a:r>
            <a:r>
              <a:rPr lang="en-US" b="1" dirty="0"/>
              <a:t>annotated </a:t>
            </a:r>
            <a:r>
              <a:rPr lang="en-US" dirty="0"/>
              <a:t>if it is </a:t>
            </a:r>
            <a:r>
              <a:rPr lang="en-US" b="1" dirty="0"/>
              <a:t>associated with a label</a:t>
            </a:r>
          </a:p>
          <a:p>
            <a:endParaRPr lang="en-US" sz="900" dirty="0"/>
          </a:p>
          <a:p>
            <a:r>
              <a:rPr lang="en-US" dirty="0"/>
              <a:t>Data collected without correct and timely annotation is often </a:t>
            </a:r>
            <a:r>
              <a:rPr lang="en-US" b="1" dirty="0"/>
              <a:t>useless</a:t>
            </a:r>
          </a:p>
          <a:p>
            <a:pPr lvl="1"/>
            <a:r>
              <a:rPr lang="en-US" dirty="0"/>
              <a:t>However, it is also possible to “extract knowledge” from un-annotated data through, for instance, clustering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9D1E1FD-34F9-47A6-BC66-A953B45DEB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A34CF6B2-3513-4D9C-BC1A-A3F6F95B2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Annotation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14701C8-D6A2-423E-BA5E-C5937F265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7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0B09BC65-EC5D-4C67-9229-4EE5EF7DD5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0115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25AEAA2-91CF-48E0-A621-7E80DE5043D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it-IT" dirty="0">
                <a:hlinkClick r:id="rId2"/>
              </a:rPr>
              <a:t>https://aimagelab.ing.unimore.it/imagelab/page.asp?IdPage=37</a:t>
            </a:r>
            <a:r>
              <a:rPr lang="it-IT" dirty="0"/>
              <a:t> </a:t>
            </a:r>
          </a:p>
          <a:p>
            <a:r>
              <a:rPr lang="it-IT" dirty="0"/>
              <a:t>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07B3BB5A-1B1B-49B0-A578-48ED447BB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Example</a:t>
            </a:r>
            <a:r>
              <a:rPr lang="it-IT" dirty="0"/>
              <a:t> of Data </a:t>
            </a:r>
            <a:r>
              <a:rPr lang="it-IT" dirty="0" err="1"/>
              <a:t>Annotation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8415A83-7324-452A-A4A7-5CE6EB38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8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DADFFFCD-BC4C-44D5-8F55-BF97707318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D94A487A-100B-4B4E-AA0A-A632B2F91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6229" y="1043980"/>
            <a:ext cx="4956279" cy="132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36A5BE68-6A72-4FC1-8C11-0DDD49B96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514" y="2510615"/>
            <a:ext cx="10400391" cy="3525259"/>
          </a:xfrm>
          <a:prstGeom prst="rect">
            <a:avLst/>
          </a:prstGeom>
        </p:spPr>
      </p:pic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55BE0CEA-B693-4A6E-AB26-32CF85EA45C3}"/>
              </a:ext>
            </a:extLst>
          </p:cNvPr>
          <p:cNvSpPr/>
          <p:nvPr/>
        </p:nvSpPr>
        <p:spPr>
          <a:xfrm>
            <a:off x="587593" y="4214325"/>
            <a:ext cx="677789" cy="6003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F70E0239-633C-487A-8D94-EEBBB7BC7584}"/>
              </a:ext>
            </a:extLst>
          </p:cNvPr>
          <p:cNvSpPr/>
          <p:nvPr/>
        </p:nvSpPr>
        <p:spPr>
          <a:xfrm rot="14651962">
            <a:off x="6715777" y="5582107"/>
            <a:ext cx="677789" cy="6003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Freccia a destra 12">
            <a:extLst>
              <a:ext uri="{FF2B5EF4-FFF2-40B4-BE49-F238E27FC236}">
                <a16:creationId xmlns:a16="http://schemas.microsoft.com/office/drawing/2014/main" id="{45EA44FA-39FD-4233-B650-BED1B3A59EB6}"/>
              </a:ext>
            </a:extLst>
          </p:cNvPr>
          <p:cNvSpPr/>
          <p:nvPr/>
        </p:nvSpPr>
        <p:spPr>
          <a:xfrm rot="14651962">
            <a:off x="8927475" y="5919670"/>
            <a:ext cx="677789" cy="6003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F387D93-4AAA-4674-A2A5-8B9187C2DDB8}"/>
              </a:ext>
            </a:extLst>
          </p:cNvPr>
          <p:cNvSpPr txBox="1"/>
          <p:nvPr/>
        </p:nvSpPr>
        <p:spPr>
          <a:xfrm>
            <a:off x="-72807" y="3897714"/>
            <a:ext cx="132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Data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EB6AFEA-3E1E-48D7-8FE1-CEB982FB8E22}"/>
              </a:ext>
            </a:extLst>
          </p:cNvPr>
          <p:cNvSpPr txBox="1"/>
          <p:nvPr/>
        </p:nvSpPr>
        <p:spPr>
          <a:xfrm>
            <a:off x="7442270" y="6179322"/>
            <a:ext cx="132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Labels</a:t>
            </a:r>
          </a:p>
        </p:txBody>
      </p:sp>
    </p:spTree>
    <p:extLst>
      <p:ext uri="{BB962C8B-B14F-4D97-AF65-F5344CB8AC3E}">
        <p14:creationId xmlns:p14="http://schemas.microsoft.com/office/powerpoint/2010/main" val="168512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BE89AADF-E194-46FB-B7E3-707A222D7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/>
              <a:t>data annotation </a:t>
            </a:r>
            <a:r>
              <a:rPr lang="en-US" dirty="0"/>
              <a:t>process can take place in several ways:</a:t>
            </a:r>
          </a:p>
          <a:p>
            <a:pPr lvl="1"/>
            <a:endParaRPr lang="en-US" sz="900" b="1" dirty="0"/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Manual: </a:t>
            </a:r>
            <a:r>
              <a:rPr lang="en-US" dirty="0"/>
              <a:t>each data is </a:t>
            </a:r>
            <a:r>
              <a:rPr lang="en-US" i="1" dirty="0"/>
              <a:t>manually</a:t>
            </a:r>
            <a:r>
              <a:rPr lang="en-US" dirty="0"/>
              <a:t> annotated</a:t>
            </a:r>
          </a:p>
          <a:p>
            <a:pPr lvl="2"/>
            <a:r>
              <a:rPr lang="it-IT" dirty="0"/>
              <a:t>Long and </a:t>
            </a:r>
            <a:r>
              <a:rPr lang="it-IT" b="1" dirty="0" err="1"/>
              <a:t>expensive</a:t>
            </a:r>
            <a:r>
              <a:rPr lang="it-IT" dirty="0"/>
              <a:t> </a:t>
            </a:r>
            <a:r>
              <a:rPr lang="it-IT" dirty="0" err="1"/>
              <a:t>process</a:t>
            </a:r>
            <a:endParaRPr lang="it-IT" dirty="0"/>
          </a:p>
          <a:p>
            <a:pPr lvl="2"/>
            <a:r>
              <a:rPr lang="en-US" dirty="0"/>
              <a:t>The </a:t>
            </a:r>
            <a:r>
              <a:rPr lang="en-US" b="1" dirty="0"/>
              <a:t>quality</a:t>
            </a:r>
            <a:r>
              <a:rPr lang="en-US" dirty="0"/>
              <a:t> of the annotations is usually </a:t>
            </a:r>
            <a:r>
              <a:rPr lang="en-US" b="1" dirty="0"/>
              <a:t>controllable</a:t>
            </a:r>
            <a:r>
              <a:rPr lang="en-US" dirty="0"/>
              <a:t> and </a:t>
            </a:r>
            <a:r>
              <a:rPr lang="en-US" b="1" dirty="0"/>
              <a:t>high</a:t>
            </a:r>
          </a:p>
          <a:p>
            <a:pPr lvl="2"/>
            <a:r>
              <a:rPr lang="en-US" dirty="0"/>
              <a:t>This is not always an applicable process (for example, is it possible to annotate a dataset with 1M of images?)</a:t>
            </a:r>
          </a:p>
          <a:p>
            <a:pPr lvl="1"/>
            <a:endParaRPr lang="en-US" sz="900" b="1" dirty="0"/>
          </a:p>
          <a:p>
            <a:pPr marL="914400" lvl="1" indent="-457200">
              <a:buFont typeface="+mj-lt"/>
              <a:buAutoNum type="arabicPeriod" startAt="2"/>
            </a:pPr>
            <a:r>
              <a:rPr lang="en-US" b="1" dirty="0"/>
              <a:t>Automatic: </a:t>
            </a:r>
            <a:r>
              <a:rPr lang="en-US" dirty="0"/>
              <a:t>each data is </a:t>
            </a:r>
            <a:r>
              <a:rPr lang="en-US" i="1" dirty="0"/>
              <a:t>automatically</a:t>
            </a:r>
            <a:r>
              <a:rPr lang="en-US" dirty="0"/>
              <a:t> annotated, using </a:t>
            </a:r>
            <a:r>
              <a:rPr lang="en-US" b="1" dirty="0"/>
              <a:t>specific tools</a:t>
            </a:r>
          </a:p>
          <a:p>
            <a:pPr lvl="2"/>
            <a:r>
              <a:rPr lang="en-US" dirty="0"/>
              <a:t>It is based on particular a priori knowledge (for example, all images acquired in a dog shelter depict dogs).</a:t>
            </a:r>
          </a:p>
          <a:p>
            <a:pPr lvl="2"/>
            <a:r>
              <a:rPr lang="en-US" dirty="0"/>
              <a:t>The </a:t>
            </a:r>
            <a:r>
              <a:rPr lang="en-US" b="1" dirty="0"/>
              <a:t>quality</a:t>
            </a:r>
            <a:r>
              <a:rPr lang="en-US" dirty="0"/>
              <a:t> of the annotations is </a:t>
            </a:r>
            <a:r>
              <a:rPr lang="en-US" b="1" dirty="0"/>
              <a:t>not always easily controlled</a:t>
            </a:r>
          </a:p>
          <a:p>
            <a:pPr lvl="1"/>
            <a:endParaRPr lang="en-US" sz="900" b="1" dirty="0"/>
          </a:p>
          <a:p>
            <a:pPr marL="914400" lvl="1" indent="-457200">
              <a:buFont typeface="+mj-lt"/>
              <a:buAutoNum type="arabicPeriod" startAt="3"/>
            </a:pPr>
            <a:r>
              <a:rPr lang="en-US" b="1" dirty="0"/>
              <a:t>Third parties: </a:t>
            </a:r>
            <a:r>
              <a:rPr lang="en-US" dirty="0"/>
              <a:t>all data is noted by a </a:t>
            </a:r>
            <a:r>
              <a:rPr lang="en-US" i="1" dirty="0"/>
              <a:t>third party</a:t>
            </a:r>
          </a:p>
          <a:p>
            <a:pPr lvl="2"/>
            <a:r>
              <a:rPr lang="en-US" b="1" dirty="0"/>
              <a:t>Free of charge: </a:t>
            </a:r>
            <a:r>
              <a:rPr lang="en-US" dirty="0"/>
              <a:t>this is the case, for example, in which users barter the free use of some platform with the transfer of their annotated data (for example, photos uploaded to </a:t>
            </a:r>
            <a:r>
              <a:rPr lang="en-US" i="1" dirty="0"/>
              <a:t>Facebook</a:t>
            </a:r>
            <a:r>
              <a:rPr lang="en-US" dirty="0"/>
              <a:t> accompanied by information regarding the content, the position of the face, or scene acquired).</a:t>
            </a:r>
          </a:p>
          <a:p>
            <a:pPr lvl="2"/>
            <a:r>
              <a:rPr lang="en-US" b="1" dirty="0"/>
              <a:t>Paid: </a:t>
            </a:r>
            <a:r>
              <a:rPr lang="en-US" dirty="0"/>
              <a:t>there are platforms where is possible to purchase annotation time from third parties (often from “developing countries”). Example: </a:t>
            </a:r>
            <a:r>
              <a:rPr lang="en-US" i="1" dirty="0"/>
              <a:t>Amazon Mechanical Turk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7AC03D-47B8-4A31-9050-B7E5D6105DF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919A4362-D20F-4338-A063-655E85348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Annotation</a:t>
            </a:r>
            <a:r>
              <a:rPr lang="it-IT" dirty="0"/>
              <a:t> </a:t>
            </a:r>
            <a:r>
              <a:rPr lang="it-IT" dirty="0" err="1"/>
              <a:t>process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19D60C5-8D99-4E13-BEBD-14336E843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30A7-3CA7-4B68-A358-CDC4EFF6F2FE}" type="slidenum">
              <a:rPr lang="it-IT" smtClean="0"/>
              <a:pPr/>
              <a:t>9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4072D751-3AF2-4388-84A1-2066125D76A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3074" name="Picture 2" descr="827 Monkey Computer Stock Photos, Pictures &amp; Royalty-Free Images - iStock">
            <a:extLst>
              <a:ext uri="{FF2B5EF4-FFF2-40B4-BE49-F238E27FC236}">
                <a16:creationId xmlns:a16="http://schemas.microsoft.com/office/drawing/2014/main" id="{1C7E49CB-BDA3-8B0C-6EED-F90D32588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3040" y="222251"/>
            <a:ext cx="3074217" cy="2049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41773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Arancione rosso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4889</TotalTime>
  <Words>3143</Words>
  <Application>Microsoft Office PowerPoint</Application>
  <PresentationFormat>Widescreen</PresentationFormat>
  <Paragraphs>384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Tema di Office</vt:lpstr>
      <vt:lpstr>2 Data Acquisition and  Processing</vt:lpstr>
      <vt:lpstr>2.1 Data Acquisition</vt:lpstr>
      <vt:lpstr>Machine Learning pipeline</vt:lpstr>
      <vt:lpstr>Data Acquisition</vt:lpstr>
      <vt:lpstr>Public Datasets</vt:lpstr>
      <vt:lpstr>Acquisition of a new dataset</vt:lpstr>
      <vt:lpstr>Data Annotation</vt:lpstr>
      <vt:lpstr>Example of Data Annotation</vt:lpstr>
      <vt:lpstr>Data Annotation process</vt:lpstr>
      <vt:lpstr>Amazon Mechanical Turk</vt:lpstr>
      <vt:lpstr>Different ways of Learning</vt:lpstr>
      <vt:lpstr>Open and Closed set</vt:lpstr>
      <vt:lpstr>Common problems in Data Acquisition</vt:lpstr>
      <vt:lpstr>2.2 Data types</vt:lpstr>
      <vt:lpstr>Data types</vt:lpstr>
      <vt:lpstr>Data types</vt:lpstr>
      <vt:lpstr>Images</vt:lpstr>
      <vt:lpstr>Color Images</vt:lpstr>
      <vt:lpstr>Color Spaces</vt:lpstr>
      <vt:lpstr>Image formats</vt:lpstr>
      <vt:lpstr>PNG vs JPEG</vt:lpstr>
      <vt:lpstr>2.3 Data Preparation </vt:lpstr>
      <vt:lpstr>Definitions</vt:lpstr>
      <vt:lpstr>Data Preparation</vt:lpstr>
      <vt:lpstr>Data Preparation</vt:lpstr>
      <vt:lpstr>Data Preparation</vt:lpstr>
      <vt:lpstr>Validation of the model</vt:lpstr>
      <vt:lpstr>Data Preparation</vt:lpstr>
      <vt:lpstr>Different ways for train-val-test</vt:lpstr>
      <vt:lpstr>2L Dataset in our exercitations</vt:lpstr>
      <vt:lpstr>Euclid dataset</vt:lpstr>
      <vt:lpstr>Euclid dataset</vt:lpstr>
      <vt:lpstr>Euclid dataset: data organization</vt:lpstr>
      <vt:lpstr>Euclid dataset: annotations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Guido Borghi</dc:creator>
  <cp:lastModifiedBy>Guido Borghi</cp:lastModifiedBy>
  <cp:revision>69</cp:revision>
  <dcterms:created xsi:type="dcterms:W3CDTF">2021-05-25T10:25:44Z</dcterms:created>
  <dcterms:modified xsi:type="dcterms:W3CDTF">2024-05-03T16:11:48Z</dcterms:modified>
</cp:coreProperties>
</file>

<file path=docProps/thumbnail.jpeg>
</file>